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6.xml" ContentType="application/vnd.openxmlformats-officedocument.presentationml.notesSlide+xml"/>
  <Override PartName="/ppt/tags/tag16.xml" ContentType="application/vnd.openxmlformats-officedocument.presentationml.tags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304" r:id="rId2"/>
    <p:sldId id="332" r:id="rId3"/>
    <p:sldId id="333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34" r:id="rId25"/>
    <p:sldId id="328" r:id="rId26"/>
    <p:sldId id="329" r:id="rId27"/>
    <p:sldId id="330" r:id="rId28"/>
    <p:sldId id="331" r:id="rId29"/>
  </p:sldIdLst>
  <p:sldSz cx="12192000" cy="6858000"/>
  <p:notesSz cx="6858000" cy="9144000"/>
  <p:custDataLst>
    <p:tags r:id="rId31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FFFFFF"/>
    <a:srgbClr val="00A0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17" autoAdjust="0"/>
    <p:restoredTop sz="91094" autoAdjust="0"/>
  </p:normalViewPr>
  <p:slideViewPr>
    <p:cSldViewPr showGuides="1">
      <p:cViewPr>
        <p:scale>
          <a:sx n="75" d="100"/>
          <a:sy n="75" d="100"/>
        </p:scale>
        <p:origin x="-1938" y="-720"/>
      </p:cViewPr>
      <p:guideLst>
        <p:guide orient="horz" pos="210"/>
        <p:guide orient="horz" pos="3838"/>
        <p:guide orient="horz" pos="981"/>
        <p:guide orient="horz" pos="2364"/>
        <p:guide pos="211"/>
        <p:guide pos="7469"/>
        <p:guide pos="6947"/>
        <p:guide pos="3840"/>
        <p:guide pos="6494"/>
        <p:guide pos="57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19A9B-F41E-4663-9DC5-20914585F568}" type="datetimeFigureOut">
              <a:rPr lang="de-DE" smtClean="0"/>
              <a:t>21.12.2015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F40EC-D7E6-4560-83F9-F4B5F2AB5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485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0" y="4345374"/>
            <a:ext cx="5487041" cy="411436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en-US" sz="2400" b="1" dirty="0" smtClean="0">
              <a:latin typeface="TKTypeMedium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>
                <a:solidFill>
                  <a:prstClr val="black"/>
                </a:solidFill>
              </a:rPr>
              <a:pPr/>
              <a:t>2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14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>
                <a:solidFill>
                  <a:prstClr val="black"/>
                </a:solidFill>
              </a:rPr>
              <a:pPr/>
              <a:t>3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14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1682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085850" lvl="2" indent="-171450" eaLnBrk="1" hangingPunct="1">
              <a:spcBef>
                <a:spcPct val="0"/>
              </a:spcBef>
              <a:buFontTx/>
              <a:buChar char="-"/>
            </a:pPr>
            <a:endParaRPr lang="de-DE" altLang="en-US" dirty="0" smtClean="0"/>
          </a:p>
        </p:txBody>
      </p:sp>
      <p:sp>
        <p:nvSpPr>
          <p:cNvPr id="39940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2500"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1363" indent="-284163" defTabSz="95250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1413" indent="-227013" defTabSz="9525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598613" indent="-227013" defTabSz="9525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5813" indent="-227013" defTabSz="9525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30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02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74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46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980D85-6B9A-4944-9565-627ACD63A21F}" type="slidenum">
              <a:rPr lang="de-DE" altLang="en-US" sz="1300" smtClean="0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de-DE" altLang="en-US" sz="13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5959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2" eaLnBrk="1" hangingPunct="1">
              <a:spcBef>
                <a:spcPct val="0"/>
              </a:spcBef>
            </a:pPr>
            <a:endParaRPr lang="de-DE" altLang="en-US" dirty="0" smtClean="0"/>
          </a:p>
        </p:txBody>
      </p:sp>
      <p:sp>
        <p:nvSpPr>
          <p:cNvPr id="40964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2500"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1363" indent="-284163" defTabSz="95250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1413" indent="-227013" defTabSz="9525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598613" indent="-227013" defTabSz="9525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5813" indent="-227013" defTabSz="9525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30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02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74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4613" indent="-227013" defTabSz="9525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B70FB-AAAC-46A4-B005-2BC28D48D641}" type="slidenum">
              <a:rPr lang="de-DE" altLang="en-US" sz="1300" smtClean="0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de-DE" altLang="en-US" sz="1300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b="1" dirty="0" smtClean="0"/>
          </a:p>
        </p:txBody>
      </p:sp>
      <p:sp>
        <p:nvSpPr>
          <p:cNvPr id="41988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D4E235-15EF-48B8-B227-172DAFEF0F78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4301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4AE2B5A-F7CB-45C6-9A83-8596F8D70DF7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en-US" dirty="0" smtClean="0"/>
          </a:p>
        </p:txBody>
      </p:sp>
      <p:sp>
        <p:nvSpPr>
          <p:cNvPr id="44036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A09E29-55E6-4D08-BB31-C094D115D571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D08166-F8A8-4A1C-9E62-D5CB893BD9CB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en-US" dirty="0" smtClean="0"/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7018CE-DAAF-4D83-B865-984FB6A193F7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47108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44E02E-232C-4CD2-8A37-6733059DE0A1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en-US" dirty="0" smtClean="0"/>
          </a:p>
          <a:p>
            <a:pPr eaLnBrk="1" hangingPunct="1">
              <a:spcBef>
                <a:spcPct val="0"/>
              </a:spcBef>
            </a:pPr>
            <a:endParaRPr lang="de-DE" altLang="en-US" dirty="0" smtClean="0"/>
          </a:p>
          <a:p>
            <a:pPr eaLnBrk="1" hangingPunct="1">
              <a:spcBef>
                <a:spcPct val="0"/>
              </a:spcBef>
            </a:pPr>
            <a:endParaRPr lang="de-DE" altLang="en-US" dirty="0" smtClean="0"/>
          </a:p>
        </p:txBody>
      </p:sp>
      <p:sp>
        <p:nvSpPr>
          <p:cNvPr id="4813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F0FEE0-0DA6-416D-9E99-BE08ACDDBC0C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49156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30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02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74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46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4CA2B7-9E88-4344-B3C6-D4D1EE6AA95D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4088"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1363" indent="-284163" defTabSz="954088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1413" indent="-227013" defTabSz="954088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598613" indent="-227013" defTabSz="954088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5813" indent="-227013" defTabSz="954088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3013" indent="-227013" defTabSz="9540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0213" indent="-227013" defTabSz="9540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7413" indent="-227013" defTabSz="9540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4613" indent="-227013" defTabSz="9540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5F7CA4-630D-4F3B-B797-816CDFF05027}" type="slidenum">
              <a:rPr lang="de-DE" altLang="de-DE" sz="1300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de-DE" altLang="de-DE" sz="1300" dirty="0" smtClean="0">
              <a:latin typeface="Arial" pitchFamily="34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4175" y="687388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507" y="4342450"/>
            <a:ext cx="5104261" cy="411436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51204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3E8E19-FA72-46C1-A04C-E730F922007C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641BED-FFEA-4EB1-8F9F-D9194FA39AF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7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6125" indent="-285750" defTabSz="957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9350" indent="-228600" defTabSz="957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9725" indent="-228600" defTabSz="957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1688" indent="-228600" defTabSz="9572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28888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86088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43288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00488" indent="-228600" defTabSz="9572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FBC4902-2144-41F7-A948-D1EF7DBB7E2B}" type="slidenum">
              <a:rPr lang="de-DE" altLang="de-DE" sz="1300" smtClean="0"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de-DE" altLang="de-DE" sz="13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8C2229-99F8-4C21-9827-28E2F7060341}" type="slidenum">
              <a:rPr lang="de-DE" smtClean="0"/>
              <a:pPr>
                <a:defRPr/>
              </a:pPr>
              <a:t>20</a:t>
            </a:fld>
            <a:endParaRPr lang="de-DE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701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701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701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BD34426-8772-4D0D-AA34-E3A5CC0577FE}" type="slidenum">
              <a:rPr lang="de-DE" altLang="de-DE" sz="1300" smtClean="0"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de-DE" altLang="de-DE" sz="13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701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701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7013" defTabSz="95091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7013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55F9A83-3BB9-496B-BF4B-1654FF62856E}" type="slidenum">
              <a:rPr lang="de-DE" altLang="de-DE" sz="1300" smtClean="0"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de-DE" altLang="de-DE" sz="13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673068-1B82-44C0-BFD7-FD7B4392126D}" type="slidenum">
              <a:rPr lang="de-DE" smtClean="0"/>
              <a:pPr>
                <a:defRPr/>
              </a:pPr>
              <a:t>23</a:t>
            </a:fld>
            <a:endParaRPr lang="de-DE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F40EC-D7E6-4560-83F9-F4B5F2AB5A92}" type="slidenum">
              <a:rPr lang="de-DE" smtClean="0">
                <a:solidFill>
                  <a:prstClr val="black"/>
                </a:solidFill>
              </a:rPr>
              <a:pPr/>
              <a:t>24</a:t>
            </a:fld>
            <a:endParaRPr lang="de-DE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514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57348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B70C82-91FC-4030-86A1-3501081E42A8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58372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8757BE-FA78-40C4-8674-4815104E4F60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37E4B58-9593-450B-A0BF-EE6BA409BC16}" type="slidenum">
              <a:rPr lang="de-DE" smtClean="0"/>
              <a:pPr>
                <a:defRPr/>
              </a:pPr>
              <a:t>27</a:t>
            </a:fld>
            <a:endParaRPr lang="de-DE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 smtClean="0"/>
          </a:p>
        </p:txBody>
      </p:sp>
      <p:sp>
        <p:nvSpPr>
          <p:cNvPr id="59396" name="Foliennummernplatzhalt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KTypeMedium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TKTypeMedium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TKTypeMedium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TKTypeMedium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TKTypeMedium" pitchFamily="34" charset="0"/>
              </a:defRPr>
            </a:lvl5pPr>
            <a:lvl6pPr marL="25130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6pPr>
            <a:lvl7pPr marL="29702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7pPr>
            <a:lvl8pPr marL="34274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8pPr>
            <a:lvl9pPr marL="3884613" indent="-227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84F930-588C-46AA-828C-85ABE5A9B0E3}" type="slidenum">
              <a:rPr lang="de-DE" altLang="de-DE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de-DE" altLang="de-D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7.png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jp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77937995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0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"/>
            <a:ext cx="12192886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70984" y="809297"/>
            <a:ext cx="8930216" cy="1107996"/>
          </a:xfrm>
          <a:noFill/>
        </p:spPr>
        <p:txBody>
          <a:bodyPr anchor="t"/>
          <a:lstStyle>
            <a:lvl1pPr algn="l">
              <a:spcAft>
                <a:spcPts val="0"/>
              </a:spcAft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Prägnanter Titel </a:t>
            </a:r>
            <a:br>
              <a:rPr lang="de-DE" dirty="0" smtClean="0"/>
            </a:br>
            <a:r>
              <a:rPr lang="de-DE" dirty="0" smtClean="0"/>
              <a:t>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986" y="1988840"/>
            <a:ext cx="8930215" cy="276999"/>
          </a:xfrm>
          <a:noFill/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Ergänzender Untertitel</a:t>
            </a:r>
            <a:endParaRPr lang="de-DE" dirty="0"/>
          </a:p>
        </p:txBody>
      </p:sp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670985" y="2708922"/>
            <a:ext cx="8930215" cy="430887"/>
          </a:xfrm>
          <a:noFill/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</p:spTree>
    <p:extLst>
      <p:ext uri="{BB962C8B-B14F-4D97-AF65-F5344CB8AC3E}">
        <p14:creationId xmlns:p14="http://schemas.microsoft.com/office/powerpoint/2010/main" val="2230519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65231002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9"/>
            <a:ext cx="12192443" cy="685775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70985" y="809297"/>
            <a:ext cx="8930215" cy="1107996"/>
          </a:xfrm>
        </p:spPr>
        <p:txBody>
          <a:bodyPr anchor="t"/>
          <a:lstStyle>
            <a:lvl1pPr algn="l">
              <a:spcAft>
                <a:spcPts val="0"/>
              </a:spcAft>
              <a:defRPr sz="3600">
                <a:solidFill>
                  <a:schemeClr val="accent5"/>
                </a:solidFill>
              </a:defRPr>
            </a:lvl1pPr>
          </a:lstStyle>
          <a:p>
            <a:r>
              <a:rPr lang="de-DE" dirty="0" smtClean="0"/>
              <a:t>Prägnanter Titel </a:t>
            </a:r>
            <a:br>
              <a:rPr lang="de-DE" dirty="0" smtClean="0"/>
            </a:br>
            <a:r>
              <a:rPr lang="de-DE" dirty="0" smtClean="0"/>
              <a:t>der Präsentation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70986" y="1988840"/>
            <a:ext cx="8930215" cy="276999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Ergänzender Untertitel</a:t>
            </a:r>
            <a:endParaRPr lang="de-DE" dirty="0"/>
          </a:p>
        </p:txBody>
      </p:sp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670984" y="2708922"/>
            <a:ext cx="8929405" cy="430887"/>
          </a:xfrm>
        </p:spPr>
        <p:txBody>
          <a:bodyPr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</p:spTree>
    <p:extLst>
      <p:ext uri="{BB962C8B-B14F-4D97-AF65-F5344CB8AC3E}">
        <p14:creationId xmlns:p14="http://schemas.microsoft.com/office/powerpoint/2010/main" val="2566299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1 str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976948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9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Grafik 3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" t="26319" r="11086" b="4963"/>
          <a:stretch/>
        </p:blipFill>
        <p:spPr>
          <a:xfrm flipH="1">
            <a:off x="-3" y="-63388"/>
            <a:ext cx="12212001" cy="712972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53038"/>
            <a:ext cx="11654798" cy="2723965"/>
          </a:xfrm>
          <a:prstGeom prst="rect">
            <a:avLst/>
          </a:prstGeom>
        </p:spPr>
      </p:pic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550050" y="5302370"/>
            <a:ext cx="9560526" cy="430887"/>
          </a:xfrm>
          <a:noFill/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50050" y="4869161"/>
            <a:ext cx="9560526" cy="249299"/>
          </a:xfrm>
          <a:noFill/>
        </p:spPr>
        <p:txBody>
          <a:bodyPr wrap="square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Ergänzender Untertitel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50050" y="4033640"/>
            <a:ext cx="9560526" cy="830997"/>
          </a:xfrm>
          <a:noFill/>
        </p:spPr>
        <p:txBody>
          <a:bodyPr anchor="t"/>
          <a:lstStyle>
            <a:lvl1pPr algn="l">
              <a:lnSpc>
                <a:spcPct val="90000"/>
              </a:lnSpc>
              <a:spcAft>
                <a:spcPts val="0"/>
              </a:spcAft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Prägnanter </a:t>
            </a:r>
            <a:br>
              <a:rPr lang="de-DE" dirty="0" smtClean="0"/>
            </a:b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11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k_Titel 3 stri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83047218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6"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" name="Grafik 3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" t="26319" r="11086" b="4963"/>
          <a:stretch/>
        </p:blipFill>
        <p:spPr>
          <a:xfrm flipH="1">
            <a:off x="-3" y="-63388"/>
            <a:ext cx="12212001" cy="7129728"/>
          </a:xfrm>
          <a:prstGeom prst="rect">
            <a:avLst/>
          </a:prstGeom>
        </p:spPr>
      </p:pic>
      <p:sp>
        <p:nvSpPr>
          <p:cNvPr id="44" name="Textplatzhalter 43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043916"/>
            <a:ext cx="7751763" cy="634456"/>
          </a:xfrm>
          <a:solidFill>
            <a:schemeClr val="accent5"/>
          </a:solidFill>
        </p:spPr>
        <p:txBody>
          <a:bodyPr wrap="none" lIns="648000" tIns="100800" rIns="648000" bIns="100800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 sz="14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Datum  |  Referent</a:t>
            </a:r>
            <a:br>
              <a:rPr lang="de-DE" dirty="0" smtClean="0"/>
            </a:br>
            <a:r>
              <a:rPr lang="de-DE" dirty="0" smtClean="0"/>
              <a:t>Absender: thyssenkrupp + BA  (optional weitere Managementstruktur/keine Legal Entity)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" y="656692"/>
            <a:ext cx="4440924" cy="621612"/>
          </a:xfrm>
          <a:solidFill>
            <a:schemeClr val="accent5"/>
          </a:solidFill>
        </p:spPr>
        <p:txBody>
          <a:bodyPr wrap="none" lIns="648000" tIns="79200" rIns="648000" bIns="79200">
            <a:spAutoFit/>
          </a:bodyPr>
          <a:lstStyle>
            <a:lvl1pPr algn="l">
              <a:spcAft>
                <a:spcPts val="0"/>
              </a:spcAft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Prägnanter Titel der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" y="1350304"/>
            <a:ext cx="3307601" cy="621612"/>
          </a:xfrm>
          <a:solidFill>
            <a:schemeClr val="accent5"/>
          </a:solidFill>
        </p:spPr>
        <p:txBody>
          <a:bodyPr wrap="none" lIns="648000" tIns="79200" rIns="648000" bIns="79200">
            <a:spAutoFit/>
          </a:bodyPr>
          <a:lstStyle>
            <a:lvl1pPr marL="0" indent="0" algn="l">
              <a:spcAft>
                <a:spcPts val="0"/>
              </a:spcAft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Präsentation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84" y="4623856"/>
            <a:ext cx="11527200" cy="171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44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Überschrif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4434" y="260351"/>
            <a:ext cx="11519999" cy="338554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Headline max. zweizeilig 22 </a:t>
            </a:r>
            <a:r>
              <a:rPr lang="de-DE" dirty="0" err="1" smtClean="0"/>
              <a:t>pt</a:t>
            </a:r>
            <a:r>
              <a:rPr lang="de-DE" dirty="0" smtClean="0"/>
              <a:t> </a:t>
            </a:r>
            <a:r>
              <a:rPr lang="de-DE" dirty="0" err="1" smtClean="0"/>
              <a:t>tk</a:t>
            </a:r>
            <a:r>
              <a:rPr lang="de-DE" dirty="0" smtClean="0"/>
              <a:t> Brand Blue (</a:t>
            </a:r>
            <a:r>
              <a:rPr lang="de-DE" dirty="0" err="1" smtClean="0"/>
              <a:t>Subline</a:t>
            </a:r>
            <a:r>
              <a:rPr lang="de-DE" dirty="0" smtClean="0"/>
              <a:t> einzeilig 18 </a:t>
            </a:r>
            <a:r>
              <a:rPr lang="de-DE" dirty="0" err="1" smtClean="0"/>
              <a:t>pt</a:t>
            </a:r>
            <a:r>
              <a:rPr lang="de-DE" dirty="0" smtClean="0"/>
              <a:t> grau)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8" y="6164399"/>
            <a:ext cx="10706097" cy="144922"/>
          </a:xfr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noAutofit/>
          </a:bodyPr>
          <a:lstStyle>
            <a:lvl1pPr marL="180000" indent="-18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de-DE" sz="800" dirty="0" smtClean="0">
                <a:solidFill>
                  <a:schemeClr val="tx1"/>
                </a:solidFill>
                <a:latin typeface="TKTypeMedium" panose="020B0603040202020204" pitchFamily="34" charset="0"/>
              </a:defRPr>
            </a:lvl1pPr>
            <a:lvl2pPr marL="180975" indent="0">
              <a:buNone/>
              <a:defRPr lang="de-DE" sz="800" dirty="0" smtClean="0">
                <a:solidFill>
                  <a:schemeClr val="tx2"/>
                </a:solidFill>
              </a:defRPr>
            </a:lvl2pPr>
            <a:lvl3pPr marL="361950" indent="0">
              <a:buNone/>
              <a:defRPr lang="de-DE" sz="800" dirty="0" smtClean="0">
                <a:solidFill>
                  <a:schemeClr val="tx2"/>
                </a:solidFill>
              </a:defRPr>
            </a:lvl3pPr>
            <a:lvl4pPr marL="534988" indent="0">
              <a:buNone/>
              <a:defRPr lang="de-DE" sz="800" dirty="0" smtClean="0">
                <a:solidFill>
                  <a:schemeClr val="tx2"/>
                </a:solidFill>
              </a:defRPr>
            </a:lvl4pPr>
            <a:lvl5pPr marL="715962" indent="0">
              <a:buNone/>
              <a:defRPr lang="de-DE" sz="800" dirty="0">
                <a:solidFill>
                  <a:schemeClr val="tx2"/>
                </a:solidFill>
              </a:defRPr>
            </a:lvl5pPr>
          </a:lstStyle>
          <a:p>
            <a:pPr marL="0" lvl="0" indent="0">
              <a:lnSpc>
                <a:spcPct val="100000"/>
              </a:lnSpc>
              <a:buClr>
                <a:schemeClr val="tx2"/>
              </a:buClr>
            </a:pPr>
            <a:r>
              <a:rPr lang="de-DE" dirty="0" smtClean="0"/>
              <a:t>Platzhalter Quellenangabe und Fußnote: Fußnoten nummeriert (keine *)</a:t>
            </a:r>
          </a:p>
        </p:txBody>
      </p:sp>
    </p:spTree>
    <p:extLst>
      <p:ext uri="{BB962C8B-B14F-4D97-AF65-F5344CB8AC3E}">
        <p14:creationId xmlns:p14="http://schemas.microsoft.com/office/powerpoint/2010/main" val="2092215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Überschrift + Text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32893" y="1520824"/>
            <a:ext cx="5521540" cy="4536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8" y="6163803"/>
            <a:ext cx="10706097" cy="144922"/>
          </a:xfr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noAutofit/>
          </a:bodyPr>
          <a:lstStyle>
            <a:lvl1pPr marL="180000" indent="-1800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lang="de-DE" sz="800" dirty="0" smtClean="0">
                <a:solidFill>
                  <a:schemeClr val="tx1"/>
                </a:solidFill>
                <a:latin typeface="TKTypeMedium" panose="020B0603040202020204" pitchFamily="34" charset="0"/>
              </a:defRPr>
            </a:lvl1pPr>
            <a:lvl2pPr marL="180975" indent="0">
              <a:buNone/>
              <a:defRPr lang="de-DE" sz="800" dirty="0" smtClean="0">
                <a:solidFill>
                  <a:schemeClr val="tx2"/>
                </a:solidFill>
              </a:defRPr>
            </a:lvl2pPr>
            <a:lvl3pPr marL="361950" indent="0">
              <a:buNone/>
              <a:defRPr lang="de-DE" sz="800" dirty="0" smtClean="0">
                <a:solidFill>
                  <a:schemeClr val="tx2"/>
                </a:solidFill>
              </a:defRPr>
            </a:lvl3pPr>
            <a:lvl4pPr marL="534988" indent="0">
              <a:buNone/>
              <a:defRPr lang="de-DE" sz="800" dirty="0" smtClean="0">
                <a:solidFill>
                  <a:schemeClr val="tx2"/>
                </a:solidFill>
              </a:defRPr>
            </a:lvl4pPr>
            <a:lvl5pPr marL="715962" indent="0">
              <a:buNone/>
              <a:defRPr lang="de-DE" sz="800" dirty="0">
                <a:solidFill>
                  <a:schemeClr val="tx2"/>
                </a:solidFill>
              </a:defRPr>
            </a:lvl5pPr>
          </a:lstStyle>
          <a:p>
            <a:pPr marL="0" lvl="0" indent="0">
              <a:lnSpc>
                <a:spcPct val="100000"/>
              </a:lnSpc>
              <a:buClr>
                <a:schemeClr val="tx2"/>
              </a:buClr>
            </a:pPr>
            <a:r>
              <a:rPr lang="de-DE" dirty="0" smtClean="0"/>
              <a:t>Platzhalter Quellenangabe und Fußnote: Fußnoten nummeriert (keine *)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334434" y="260351"/>
            <a:ext cx="11519999" cy="338554"/>
          </a:xfrm>
        </p:spPr>
        <p:txBody>
          <a:bodyPr/>
          <a:lstStyle/>
          <a:p>
            <a:r>
              <a:rPr lang="de-DE" dirty="0" smtClean="0"/>
              <a:t>Headline max. zweizeilig 22 </a:t>
            </a:r>
            <a:r>
              <a:rPr lang="de-DE" dirty="0" err="1" smtClean="0"/>
              <a:t>pt</a:t>
            </a:r>
            <a:r>
              <a:rPr lang="de-DE" dirty="0" smtClean="0"/>
              <a:t> </a:t>
            </a:r>
            <a:r>
              <a:rPr lang="de-DE" dirty="0" err="1" smtClean="0"/>
              <a:t>tk</a:t>
            </a:r>
            <a:r>
              <a:rPr lang="de-DE" dirty="0" smtClean="0"/>
              <a:t> Brand Blue (</a:t>
            </a:r>
            <a:r>
              <a:rPr lang="de-DE" dirty="0" err="1" smtClean="0"/>
              <a:t>Subline</a:t>
            </a:r>
            <a:r>
              <a:rPr lang="de-DE" dirty="0" smtClean="0"/>
              <a:t> einzeilig 18 </a:t>
            </a:r>
            <a:r>
              <a:rPr lang="de-DE" dirty="0" err="1" smtClean="0"/>
              <a:t>pt</a:t>
            </a:r>
            <a:r>
              <a:rPr lang="de-DE" dirty="0" smtClean="0"/>
              <a:t> grau)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69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k_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34438" y="6164399"/>
            <a:ext cx="10706097" cy="144922"/>
          </a:xfrm>
          <a:noFill/>
          <a:ln w="19050">
            <a:noFill/>
            <a:miter lim="800000"/>
            <a:headEnd/>
            <a:tailEnd/>
          </a:ln>
        </p:spPr>
        <p:txBody>
          <a:bodyPr vert="horz"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None/>
              <a:defRPr lang="de-DE" sz="800" dirty="0" smtClean="0">
                <a:solidFill>
                  <a:schemeClr val="tx1"/>
                </a:solidFill>
                <a:latin typeface="TKTypeMedium" panose="020B0603040202020204" pitchFamily="34" charset="0"/>
              </a:defRPr>
            </a:lvl1pPr>
            <a:lvl2pPr marL="180975" indent="0">
              <a:buNone/>
              <a:defRPr lang="de-DE" sz="800" dirty="0" smtClean="0">
                <a:solidFill>
                  <a:schemeClr val="tx2"/>
                </a:solidFill>
              </a:defRPr>
            </a:lvl2pPr>
            <a:lvl3pPr marL="361950" indent="0">
              <a:buNone/>
              <a:defRPr lang="de-DE" sz="800" dirty="0" smtClean="0">
                <a:solidFill>
                  <a:schemeClr val="tx2"/>
                </a:solidFill>
              </a:defRPr>
            </a:lvl3pPr>
            <a:lvl4pPr marL="534988" indent="0">
              <a:buNone/>
              <a:defRPr lang="de-DE" sz="800" dirty="0" smtClean="0">
                <a:solidFill>
                  <a:schemeClr val="tx2"/>
                </a:solidFill>
              </a:defRPr>
            </a:lvl4pPr>
            <a:lvl5pPr marL="715962" indent="0">
              <a:buNone/>
              <a:defRPr lang="de-DE" sz="800" dirty="0">
                <a:solidFill>
                  <a:schemeClr val="tx2"/>
                </a:solidFill>
              </a:defRPr>
            </a:lvl5pPr>
          </a:lstStyle>
          <a:p>
            <a:pPr marL="0" lvl="0" indent="0">
              <a:lnSpc>
                <a:spcPct val="100000"/>
              </a:lnSpc>
              <a:buClr>
                <a:schemeClr val="tx2"/>
              </a:buClr>
            </a:pPr>
            <a:r>
              <a:rPr lang="de-DE" dirty="0" smtClean="0"/>
              <a:t>Platzhalter Quellenangabe und Fußnote: Fußnoten nummeriert (keine *)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Headline max. zweizeilig 22 </a:t>
            </a:r>
            <a:r>
              <a:rPr lang="de-DE" dirty="0" err="1" smtClean="0"/>
              <a:t>pt</a:t>
            </a:r>
            <a:r>
              <a:rPr lang="de-DE" dirty="0" smtClean="0"/>
              <a:t> </a:t>
            </a:r>
            <a:r>
              <a:rPr lang="de-DE" dirty="0" err="1" smtClean="0"/>
              <a:t>tk</a:t>
            </a:r>
            <a:r>
              <a:rPr lang="de-DE" dirty="0" smtClean="0"/>
              <a:t> Brand Blue (</a:t>
            </a:r>
            <a:r>
              <a:rPr lang="de-DE" dirty="0" err="1" smtClean="0"/>
              <a:t>Subline</a:t>
            </a:r>
            <a:r>
              <a:rPr lang="de-DE" dirty="0" smtClean="0"/>
              <a:t> einzeilig 18 </a:t>
            </a:r>
            <a:r>
              <a:rPr lang="de-DE" dirty="0" err="1" smtClean="0"/>
              <a:t>pt</a:t>
            </a:r>
            <a:r>
              <a:rPr lang="de-DE" dirty="0" smtClean="0"/>
              <a:t> grau)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42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066276814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4" name="think-cell Folie" r:id="rId11" imgW="344" imgH="344" progId="TCLayout.ActiveDocument.1">
                  <p:embed/>
                </p:oleObj>
              </mc:Choice>
              <mc:Fallback>
                <p:oleObj name="think-cell Folie" r:id="rId11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/>
          <p:cNvSpPr>
            <a:spLocks/>
          </p:cNvSpPr>
          <p:nvPr/>
        </p:nvSpPr>
        <p:spPr>
          <a:xfrm>
            <a:off x="334434" y="6408795"/>
            <a:ext cx="10706100" cy="12311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-25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dirty="0" smtClean="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33855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4434" y="1520824"/>
            <a:ext cx="11519999" cy="45364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7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7" name="Rechteck 6"/>
          <p:cNvSpPr>
            <a:spLocks/>
          </p:cNvSpPr>
          <p:nvPr/>
        </p:nvSpPr>
        <p:spPr>
          <a:xfrm>
            <a:off x="334433" y="6541362"/>
            <a:ext cx="336000" cy="1108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fld id="{93956F12-A918-41A9-A38F-C36C1096EDCE}" type="slidenum">
              <a:rPr lang="de-DE" sz="800" smtClean="0">
                <a:solidFill>
                  <a:schemeClr val="bg2"/>
                </a:solidFill>
              </a:rPr>
              <a:pPr lvl="0">
                <a:lnSpc>
                  <a:spcPct val="90000"/>
                </a:lnSpc>
              </a:pPr>
              <a:t>‹Nr.›</a:t>
            </a:fld>
            <a:endParaRPr lang="de-DE" sz="800" dirty="0" smtClean="0">
              <a:solidFill>
                <a:schemeClr val="bg2"/>
              </a:solidFill>
            </a:endParaRPr>
          </a:p>
        </p:txBody>
      </p:sp>
      <p:sp>
        <p:nvSpPr>
          <p:cNvPr id="11" name="Rechteck 10"/>
          <p:cNvSpPr>
            <a:spLocks/>
          </p:cNvSpPr>
          <p:nvPr/>
        </p:nvSpPr>
        <p:spPr>
          <a:xfrm>
            <a:off x="622482" y="6541362"/>
            <a:ext cx="10418052" cy="1108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lvl="0">
              <a:lnSpc>
                <a:spcPct val="90000"/>
              </a:lnSpc>
            </a:pPr>
            <a:r>
              <a:rPr lang="de-DE" sz="800" dirty="0" smtClean="0">
                <a:solidFill>
                  <a:schemeClr val="bg2"/>
                </a:solidFill>
              </a:rPr>
              <a:t>|  TIS – Media Day  |  Dr. Ralph Kleinschmidt  |  Essen, 15. Juni 2015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471" y="6272825"/>
            <a:ext cx="372567" cy="3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28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7" r:id="rId3"/>
    <p:sldLayoutId id="2147483656" r:id="rId4"/>
    <p:sldLayoutId id="2147483650" r:id="rId5"/>
    <p:sldLayoutId id="2147483658" r:id="rId6"/>
    <p:sldLayoutId id="2147483659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accent5"/>
          </a:solidFill>
          <a:latin typeface="+mn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975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TKTypeMedium" panose="020B060304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11" Type="http://schemas.openxmlformats.org/officeDocument/2006/relationships/image" Target="../media/image21.jpeg"/><Relationship Id="rId5" Type="http://schemas.openxmlformats.org/officeDocument/2006/relationships/oleObject" Target="../embeddings/oleObject8.bin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0.png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13.xml"/><Relationship Id="rId7" Type="http://schemas.openxmlformats.org/officeDocument/2006/relationships/image" Target="../media/image1.emf"/><Relationship Id="rId12" Type="http://schemas.openxmlformats.org/officeDocument/2006/relationships/image" Target="../media/image50.png"/><Relationship Id="rId2" Type="http://schemas.openxmlformats.org/officeDocument/2006/relationships/tags" Target="../tags/tag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49.png"/><Relationship Id="rId5" Type="http://schemas.openxmlformats.org/officeDocument/2006/relationships/notesSlide" Target="../notesSlides/notesSlide25.xml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2.png"/><Relationship Id="rId3" Type="http://schemas.openxmlformats.org/officeDocument/2006/relationships/tags" Target="../tags/tag15.xml"/><Relationship Id="rId7" Type="http://schemas.openxmlformats.org/officeDocument/2006/relationships/image" Target="../media/image1.emf"/><Relationship Id="rId12" Type="http://schemas.openxmlformats.org/officeDocument/2006/relationships/image" Target="../media/image51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49.png"/><Relationship Id="rId5" Type="http://schemas.openxmlformats.org/officeDocument/2006/relationships/notesSlide" Target="../notesSlides/notesSlide26.xml"/><Relationship Id="rId15" Type="http://schemas.openxmlformats.org/officeDocument/2006/relationships/image" Target="../media/image54.png"/><Relationship Id="rId10" Type="http://schemas.openxmlformats.org/officeDocument/2006/relationships/image" Target="../media/image50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AutoShape 16" hidden="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4419490"/>
              </p:ext>
            </p:extLst>
          </p:nvPr>
        </p:nvGraphicFramePr>
        <p:xfrm>
          <a:off x="0" y="1"/>
          <a:ext cx="211667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think-cell Folie" r:id="rId4" imgW="0" imgH="0" progId="TCLayout.ActiveDocument.1">
                  <p:embed/>
                </p:oleObj>
              </mc:Choice>
              <mc:Fallback>
                <p:oleObj name="think-cell Folie" r:id="rId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"/>
                        <a:ext cx="211667" cy="158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70984" y="809297"/>
            <a:ext cx="8930216" cy="877163"/>
          </a:xfrm>
        </p:spPr>
        <p:txBody>
          <a:bodyPr rtlCol="0"/>
          <a:lstStyle/>
          <a:p>
            <a:pPr eaLnBrk="1" fontAlgn="auto" hangingPunct="1">
              <a:defRPr/>
            </a:pPr>
            <a:r>
              <a:rPr lang="de-DE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de-DE" altLang="en-US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de-DE" altLang="en-US" dirty="0" smtClean="0"/>
              <a:t>TIS – Media Day</a:t>
            </a:r>
            <a:endParaRPr lang="de-DE" altLang="en-US" sz="1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670985" y="2708922"/>
            <a:ext cx="8930215" cy="646331"/>
          </a:xfrm>
        </p:spPr>
        <p:txBody>
          <a:bodyPr/>
          <a:lstStyle/>
          <a:p>
            <a:pPr eaLnBrk="1" fontAlgn="auto" hangingPunct="1">
              <a:defRPr/>
            </a:pPr>
            <a:r>
              <a:rPr lang="de-DE" altLang="en-US" dirty="0" smtClean="0"/>
              <a:t>Dr. Ralph Kleinschmidt, Head of Technology Development </a:t>
            </a:r>
            <a:r>
              <a:rPr lang="de-DE" altLang="en-US" dirty="0" err="1" smtClean="0"/>
              <a:t>Dept</a:t>
            </a:r>
            <a:r>
              <a:rPr lang="de-DE" altLang="en-US" dirty="0" smtClean="0"/>
              <a:t>.</a:t>
            </a:r>
          </a:p>
          <a:p>
            <a:pPr eaLnBrk="1" fontAlgn="auto" hangingPunct="1">
              <a:defRPr/>
            </a:pPr>
            <a:r>
              <a:rPr lang="de-DE" altLang="en-US" dirty="0" smtClean="0"/>
              <a:t>thyssenkrupp </a:t>
            </a:r>
            <a:r>
              <a:rPr lang="de-DE" altLang="en-US" dirty="0" smtClean="0"/>
              <a:t>Industrial Solutions AG, BU PT</a:t>
            </a:r>
            <a:br>
              <a:rPr lang="de-DE" altLang="en-US" dirty="0" smtClean="0"/>
            </a:br>
            <a:r>
              <a:rPr lang="de-DE" altLang="en-US" dirty="0" smtClean="0"/>
              <a:t>Essen, 15. Juni 2015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572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4434" y="260352"/>
            <a:ext cx="11519999" cy="615553"/>
          </a:xfrm>
        </p:spPr>
        <p:txBody>
          <a:bodyPr/>
          <a:lstStyle/>
          <a:p>
            <a:r>
              <a:rPr lang="de-DE" dirty="0" smtClean="0"/>
              <a:t>Energiespeicher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Überblick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reihandform 5"/>
          <p:cNvSpPr/>
          <p:nvPr/>
        </p:nvSpPr>
        <p:spPr>
          <a:xfrm>
            <a:off x="1" y="1561236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Energiespeicher – Was sind Energiespeicher? Warum brauchen wir sie?</a:t>
            </a:r>
          </a:p>
        </p:txBody>
      </p:sp>
      <p:sp>
        <p:nvSpPr>
          <p:cNvPr id="11" name="Freihandform 6"/>
          <p:cNvSpPr/>
          <p:nvPr/>
        </p:nvSpPr>
        <p:spPr>
          <a:xfrm>
            <a:off x="1" y="2138131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 err="1">
                <a:solidFill>
                  <a:srgbClr val="4B5564"/>
                </a:solidFill>
              </a:rPr>
              <a:t>Redox</a:t>
            </a:r>
            <a:r>
              <a:rPr lang="de-DE" sz="1600" dirty="0">
                <a:solidFill>
                  <a:srgbClr val="4B5564"/>
                </a:solidFill>
              </a:rPr>
              <a:t>-Flow-Speicher</a:t>
            </a:r>
          </a:p>
        </p:txBody>
      </p:sp>
      <p:sp>
        <p:nvSpPr>
          <p:cNvPr id="12" name="Freihandform 7"/>
          <p:cNvSpPr/>
          <p:nvPr/>
        </p:nvSpPr>
        <p:spPr>
          <a:xfrm>
            <a:off x="1" y="2705501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Wasserelektrolyse</a:t>
            </a:r>
          </a:p>
        </p:txBody>
      </p:sp>
      <p:sp>
        <p:nvSpPr>
          <p:cNvPr id="13" name="Freihandform 10"/>
          <p:cNvSpPr/>
          <p:nvPr/>
        </p:nvSpPr>
        <p:spPr>
          <a:xfrm>
            <a:off x="1" y="3272870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Markt und Ausblick</a:t>
            </a:r>
          </a:p>
        </p:txBody>
      </p:sp>
    </p:spTree>
    <p:extLst>
      <p:ext uri="{BB962C8B-B14F-4D97-AF65-F5344CB8AC3E}">
        <p14:creationId xmlns:p14="http://schemas.microsoft.com/office/powerpoint/2010/main" val="69407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4434" y="260352"/>
            <a:ext cx="11519999" cy="615553"/>
          </a:xfrm>
        </p:spPr>
        <p:txBody>
          <a:bodyPr/>
          <a:lstStyle/>
          <a:p>
            <a:r>
              <a:rPr lang="de-DE" dirty="0" smtClean="0"/>
              <a:t>Energiespeicher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Überblick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reihandform 5"/>
          <p:cNvSpPr/>
          <p:nvPr/>
        </p:nvSpPr>
        <p:spPr>
          <a:xfrm>
            <a:off x="1" y="1561236"/>
            <a:ext cx="11040533" cy="4081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FFFFFF"/>
                </a:solidFill>
              </a:rPr>
              <a:t>Energiespeicher – Was sind Energiespeicher? Warum brauchen wir sie?</a:t>
            </a:r>
          </a:p>
        </p:txBody>
      </p:sp>
      <p:sp>
        <p:nvSpPr>
          <p:cNvPr id="11" name="Freihandform 6"/>
          <p:cNvSpPr/>
          <p:nvPr/>
        </p:nvSpPr>
        <p:spPr>
          <a:xfrm>
            <a:off x="1" y="2138131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 err="1">
                <a:solidFill>
                  <a:srgbClr val="4B5564"/>
                </a:solidFill>
              </a:rPr>
              <a:t>Redox</a:t>
            </a:r>
            <a:r>
              <a:rPr lang="de-DE" sz="1600" dirty="0">
                <a:solidFill>
                  <a:srgbClr val="4B5564"/>
                </a:solidFill>
              </a:rPr>
              <a:t>-Flow-Speicher</a:t>
            </a:r>
          </a:p>
        </p:txBody>
      </p:sp>
      <p:sp>
        <p:nvSpPr>
          <p:cNvPr id="12" name="Freihandform 7"/>
          <p:cNvSpPr/>
          <p:nvPr/>
        </p:nvSpPr>
        <p:spPr>
          <a:xfrm>
            <a:off x="1" y="2705501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Wasserelektrolyse</a:t>
            </a:r>
          </a:p>
        </p:txBody>
      </p:sp>
      <p:sp>
        <p:nvSpPr>
          <p:cNvPr id="13" name="Freihandform 10"/>
          <p:cNvSpPr/>
          <p:nvPr/>
        </p:nvSpPr>
        <p:spPr>
          <a:xfrm>
            <a:off x="1" y="3272870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Markt und Ausblick</a:t>
            </a:r>
          </a:p>
        </p:txBody>
      </p:sp>
    </p:spTree>
    <p:extLst>
      <p:ext uri="{BB962C8B-B14F-4D97-AF65-F5344CB8AC3E}">
        <p14:creationId xmlns:p14="http://schemas.microsoft.com/office/powerpoint/2010/main" val="380044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126" name="Rectangle 11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altLang="de-DE" dirty="0" smtClean="0"/>
              <a:t>Energiespeicher</a:t>
            </a:r>
            <a:br>
              <a:rPr lang="de-DE" altLang="de-DE" dirty="0" smtClean="0"/>
            </a:br>
            <a:r>
              <a:rPr lang="de-DE" altLang="de-DE" sz="1800" dirty="0" smtClean="0">
                <a:solidFill>
                  <a:schemeClr val="tx1"/>
                </a:solidFill>
              </a:rPr>
              <a:t>Stromerzeugung</a:t>
            </a:r>
            <a:endParaRPr lang="de-DE" altLang="de-DE" sz="1800" dirty="0">
              <a:solidFill>
                <a:schemeClr val="tx1"/>
              </a:solidFill>
            </a:endParaRPr>
          </a:p>
        </p:txBody>
      </p:sp>
      <p:sp>
        <p:nvSpPr>
          <p:cNvPr id="36" name="AutoShape 2"/>
          <p:cNvSpPr>
            <a:spLocks noChangeArrowheads="1"/>
          </p:cNvSpPr>
          <p:nvPr/>
        </p:nvSpPr>
        <p:spPr bwMode="auto">
          <a:xfrm>
            <a:off x="4201417" y="4668883"/>
            <a:ext cx="840897" cy="418837"/>
          </a:xfrm>
          <a:prstGeom prst="rightArrow">
            <a:avLst>
              <a:gd name="adj1" fmla="val 50000"/>
              <a:gd name="adj2" fmla="val 50192"/>
            </a:avLst>
          </a:prstGeom>
          <a:solidFill>
            <a:srgbClr val="008000"/>
          </a:solidFill>
          <a:ln w="25400" algn="ctr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37" name="AutoShape 3"/>
          <p:cNvSpPr>
            <a:spLocks noChangeArrowheads="1"/>
          </p:cNvSpPr>
          <p:nvPr/>
        </p:nvSpPr>
        <p:spPr bwMode="auto">
          <a:xfrm>
            <a:off x="4201417" y="2142689"/>
            <a:ext cx="840897" cy="418837"/>
          </a:xfrm>
          <a:prstGeom prst="rightArrow">
            <a:avLst>
              <a:gd name="adj1" fmla="val 50000"/>
              <a:gd name="adj2" fmla="val 50192"/>
            </a:avLst>
          </a:prstGeom>
          <a:solidFill>
            <a:srgbClr val="663300"/>
          </a:solidFill>
          <a:ln w="25400" algn="ctr">
            <a:solidFill>
              <a:srgbClr val="66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pic>
        <p:nvPicPr>
          <p:cNvPr id="38" name="Picture 16" descr="Regenerative Energie_Fotol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3957198"/>
            <a:ext cx="2787435" cy="21451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 Box 17"/>
          <p:cNvSpPr txBox="1">
            <a:spLocks noChangeArrowheads="1"/>
          </p:cNvSpPr>
          <p:nvPr/>
        </p:nvSpPr>
        <p:spPr bwMode="auto">
          <a:xfrm>
            <a:off x="335361" y="5931567"/>
            <a:ext cx="980191" cy="233737"/>
          </a:xfrm>
          <a:prstGeom prst="rect">
            <a:avLst/>
          </a:prstGeom>
          <a:solidFill>
            <a:schemeClr val="bg1">
              <a:alpha val="70195"/>
            </a:schemeClr>
          </a:solidFill>
          <a:ln w="25400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700" dirty="0">
                <a:latin typeface="Arial" pitchFamily="34" charset="0"/>
              </a:rPr>
              <a:t>© </a:t>
            </a:r>
            <a:r>
              <a:rPr lang="de-DE" altLang="de-DE" sz="700" dirty="0" err="1">
                <a:latin typeface="Arial" pitchFamily="34" charset="0"/>
              </a:rPr>
              <a:t>visdia</a:t>
            </a:r>
            <a:r>
              <a:rPr lang="de-DE" altLang="de-DE" sz="700" dirty="0">
                <a:latin typeface="Arial" pitchFamily="34" charset="0"/>
              </a:rPr>
              <a:t> – Fotolia.com</a:t>
            </a:r>
          </a:p>
        </p:txBody>
      </p:sp>
      <p:grpSp>
        <p:nvGrpSpPr>
          <p:cNvPr id="43" name="Group 19"/>
          <p:cNvGrpSpPr>
            <a:grpSpLocks/>
          </p:cNvGrpSpPr>
          <p:nvPr/>
        </p:nvGrpSpPr>
        <p:grpSpPr bwMode="auto">
          <a:xfrm>
            <a:off x="5862269" y="1395336"/>
            <a:ext cx="2595184" cy="1904100"/>
            <a:chOff x="2687" y="623"/>
            <a:chExt cx="1611" cy="1182"/>
          </a:xfrm>
        </p:grpSpPr>
        <p:sp>
          <p:nvSpPr>
            <p:cNvPr id="51" name="Line 20"/>
            <p:cNvSpPr>
              <a:spLocks noChangeShapeType="1"/>
            </p:cNvSpPr>
            <p:nvPr/>
          </p:nvSpPr>
          <p:spPr bwMode="auto">
            <a:xfrm flipV="1">
              <a:off x="2693" y="623"/>
              <a:ext cx="0" cy="118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  <p:sp>
          <p:nvSpPr>
            <p:cNvPr id="52" name="Line 21"/>
            <p:cNvSpPr>
              <a:spLocks noChangeShapeType="1"/>
            </p:cNvSpPr>
            <p:nvPr/>
          </p:nvSpPr>
          <p:spPr bwMode="auto">
            <a:xfrm rot="-5400000">
              <a:off x="3493" y="993"/>
              <a:ext cx="0" cy="16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</p:grpSp>
      <p:sp>
        <p:nvSpPr>
          <p:cNvPr id="44" name="Text Box 22"/>
          <p:cNvSpPr txBox="1">
            <a:spLocks noChangeArrowheads="1"/>
          </p:cNvSpPr>
          <p:nvPr/>
        </p:nvSpPr>
        <p:spPr bwMode="auto">
          <a:xfrm>
            <a:off x="6970578" y="3213527"/>
            <a:ext cx="398300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Zeit</a:t>
            </a:r>
          </a:p>
        </p:txBody>
      </p:sp>
      <p:sp>
        <p:nvSpPr>
          <p:cNvPr id="45" name="Text Box 23"/>
          <p:cNvSpPr txBox="1">
            <a:spLocks noChangeArrowheads="1"/>
          </p:cNvSpPr>
          <p:nvPr/>
        </p:nvSpPr>
        <p:spPr bwMode="auto">
          <a:xfrm rot="16200000">
            <a:off x="4938994" y="2155630"/>
            <a:ext cx="1369720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MW-Erzeugung</a:t>
            </a:r>
          </a:p>
        </p:txBody>
      </p:sp>
      <p:sp>
        <p:nvSpPr>
          <p:cNvPr id="46" name="Line 24"/>
          <p:cNvSpPr>
            <a:spLocks noChangeShapeType="1"/>
          </p:cNvSpPr>
          <p:nvPr/>
        </p:nvSpPr>
        <p:spPr bwMode="auto">
          <a:xfrm>
            <a:off x="6559795" y="2632516"/>
            <a:ext cx="702359" cy="0"/>
          </a:xfrm>
          <a:prstGeom prst="line">
            <a:avLst/>
          </a:prstGeom>
          <a:noFill/>
          <a:ln w="254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47" name="Line 25"/>
          <p:cNvSpPr>
            <a:spLocks noChangeShapeType="1"/>
          </p:cNvSpPr>
          <p:nvPr/>
        </p:nvSpPr>
        <p:spPr bwMode="auto">
          <a:xfrm>
            <a:off x="7244435" y="2134744"/>
            <a:ext cx="702359" cy="0"/>
          </a:xfrm>
          <a:prstGeom prst="line">
            <a:avLst/>
          </a:prstGeom>
          <a:noFill/>
          <a:ln w="254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cxnSp>
        <p:nvCxnSpPr>
          <p:cNvPr id="48" name="AutoShape 26"/>
          <p:cNvCxnSpPr>
            <a:cxnSpLocks noChangeShapeType="1"/>
          </p:cNvCxnSpPr>
          <p:nvPr/>
        </p:nvCxnSpPr>
        <p:spPr bwMode="auto">
          <a:xfrm>
            <a:off x="5879990" y="2350607"/>
            <a:ext cx="702359" cy="0"/>
          </a:xfrm>
          <a:prstGeom prst="straightConnector1">
            <a:avLst/>
          </a:prstGeom>
          <a:noFill/>
          <a:ln w="254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Line 27"/>
          <p:cNvSpPr>
            <a:spLocks noChangeShapeType="1"/>
          </p:cNvSpPr>
          <p:nvPr/>
        </p:nvSpPr>
        <p:spPr bwMode="auto">
          <a:xfrm>
            <a:off x="6569461" y="2347386"/>
            <a:ext cx="0" cy="296408"/>
          </a:xfrm>
          <a:prstGeom prst="line">
            <a:avLst/>
          </a:prstGeom>
          <a:noFill/>
          <a:ln w="254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50" name="Line 28"/>
          <p:cNvSpPr>
            <a:spLocks noChangeShapeType="1"/>
          </p:cNvSpPr>
          <p:nvPr/>
        </p:nvSpPr>
        <p:spPr bwMode="auto">
          <a:xfrm>
            <a:off x="7254100" y="2123469"/>
            <a:ext cx="0" cy="520325"/>
          </a:xfrm>
          <a:prstGeom prst="line">
            <a:avLst/>
          </a:prstGeom>
          <a:noFill/>
          <a:ln w="25400">
            <a:solidFill>
              <a:srgbClr val="66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42" name="Text Box 29"/>
          <p:cNvSpPr txBox="1">
            <a:spLocks noChangeArrowheads="1"/>
          </p:cNvSpPr>
          <p:nvPr/>
        </p:nvSpPr>
        <p:spPr bwMode="auto">
          <a:xfrm>
            <a:off x="8808643" y="2218639"/>
            <a:ext cx="2979166" cy="4542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47999" tIns="62398" rIns="47999" bIns="62398" anchor="ctr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accent6"/>
                </a:solidFill>
                <a:latin typeface="TKTypeBold" panose="020B0603040202020204" pitchFamily="34" charset="0"/>
              </a:rPr>
              <a:t>Kontrollierbar</a:t>
            </a:r>
          </a:p>
        </p:txBody>
      </p:sp>
      <p:grpSp>
        <p:nvGrpSpPr>
          <p:cNvPr id="54" name="Group 4"/>
          <p:cNvGrpSpPr>
            <a:grpSpLocks/>
          </p:cNvGrpSpPr>
          <p:nvPr/>
        </p:nvGrpSpPr>
        <p:grpSpPr bwMode="auto">
          <a:xfrm>
            <a:off x="5453096" y="3965236"/>
            <a:ext cx="3004356" cy="2235948"/>
            <a:chOff x="2967" y="2125"/>
            <a:chExt cx="1865" cy="1388"/>
          </a:xfrm>
        </p:grpSpPr>
        <p:grpSp>
          <p:nvGrpSpPr>
            <p:cNvPr id="56" name="Group 5"/>
            <p:cNvGrpSpPr>
              <a:grpSpLocks/>
            </p:cNvGrpSpPr>
            <p:nvPr/>
          </p:nvGrpSpPr>
          <p:grpSpPr bwMode="auto">
            <a:xfrm>
              <a:off x="3221" y="2125"/>
              <a:ext cx="1611" cy="1182"/>
              <a:chOff x="2687" y="623"/>
              <a:chExt cx="1611" cy="1182"/>
            </a:xfrm>
          </p:grpSpPr>
          <p:sp>
            <p:nvSpPr>
              <p:cNvPr id="60" name="Line 6"/>
              <p:cNvSpPr>
                <a:spLocks noChangeShapeType="1"/>
              </p:cNvSpPr>
              <p:nvPr/>
            </p:nvSpPr>
            <p:spPr bwMode="auto">
              <a:xfrm flipV="1">
                <a:off x="2693" y="623"/>
                <a:ext cx="0" cy="1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46800" rIns="36000" bIns="46800" anchor="ctr"/>
              <a:lstStyle/>
              <a:p>
                <a:endParaRPr lang="de-DE" dirty="0"/>
              </a:p>
            </p:txBody>
          </p:sp>
          <p:sp>
            <p:nvSpPr>
              <p:cNvPr id="61" name="Line 7"/>
              <p:cNvSpPr>
                <a:spLocks noChangeShapeType="1"/>
              </p:cNvSpPr>
              <p:nvPr/>
            </p:nvSpPr>
            <p:spPr bwMode="auto">
              <a:xfrm rot="-5400000">
                <a:off x="3493" y="993"/>
                <a:ext cx="0" cy="16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46800" rIns="36000" bIns="46800" anchor="ctr"/>
              <a:lstStyle/>
              <a:p>
                <a:endParaRPr lang="de-DE" dirty="0"/>
              </a:p>
            </p:txBody>
          </p:sp>
        </p:grpSp>
        <p:sp>
          <p:nvSpPr>
            <p:cNvPr id="57" name="Text Box 8"/>
            <p:cNvSpPr txBox="1">
              <a:spLocks noChangeArrowheads="1"/>
            </p:cNvSpPr>
            <p:nvPr/>
          </p:nvSpPr>
          <p:spPr bwMode="auto">
            <a:xfrm>
              <a:off x="3909" y="3298"/>
              <a:ext cx="236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/>
                <a:t>Zeit</a:t>
              </a:r>
            </a:p>
          </p:txBody>
        </p:sp>
        <p:sp>
          <p:nvSpPr>
            <p:cNvPr id="58" name="Text Box 9"/>
            <p:cNvSpPr txBox="1">
              <a:spLocks noChangeArrowheads="1"/>
            </p:cNvSpPr>
            <p:nvPr/>
          </p:nvSpPr>
          <p:spPr bwMode="auto">
            <a:xfrm rot="-5400000">
              <a:off x="2651" y="2605"/>
              <a:ext cx="848" cy="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/>
                <a:t>MW-Erzeugung</a:t>
              </a:r>
            </a:p>
          </p:txBody>
        </p:sp>
        <p:pic>
          <p:nvPicPr>
            <p:cNvPr id="59" name="Picture 10" descr="Unbenannt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5" t="3223" r="57578" b="64290"/>
            <a:stretch>
              <a:fillRect/>
            </a:stretch>
          </p:blipFill>
          <p:spPr bwMode="auto">
            <a:xfrm>
              <a:off x="3169" y="2296"/>
              <a:ext cx="154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5" name="Text Box 30"/>
          <p:cNvSpPr txBox="1">
            <a:spLocks noChangeArrowheads="1"/>
          </p:cNvSpPr>
          <p:nvPr/>
        </p:nvSpPr>
        <p:spPr bwMode="auto">
          <a:xfrm>
            <a:off x="8808643" y="4839617"/>
            <a:ext cx="2979166" cy="4542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47999" tIns="62398" rIns="47999" bIns="62398" anchor="ctr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accent6"/>
                </a:solidFill>
                <a:latin typeface="TKTypeBold" panose="020B0603040202020204" pitchFamily="34" charset="0"/>
              </a:rPr>
              <a:t>Nicht kontrollierbar</a:t>
            </a:r>
          </a:p>
        </p:txBody>
      </p:sp>
      <p:pic>
        <p:nvPicPr>
          <p:cNvPr id="63" name="Picture 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560145"/>
            <a:ext cx="2787435" cy="185701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" name="Text Box 14"/>
          <p:cNvSpPr txBox="1">
            <a:spLocks noChangeArrowheads="1"/>
          </p:cNvSpPr>
          <p:nvPr/>
        </p:nvSpPr>
        <p:spPr bwMode="auto">
          <a:xfrm>
            <a:off x="335361" y="3246399"/>
            <a:ext cx="1167741" cy="233737"/>
          </a:xfrm>
          <a:prstGeom prst="rect">
            <a:avLst/>
          </a:prstGeom>
          <a:solidFill>
            <a:schemeClr val="bg1">
              <a:alpha val="70195"/>
            </a:schemeClr>
          </a:solidFill>
          <a:ln w="25400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700" dirty="0">
                <a:latin typeface="Arial" pitchFamily="34" charset="0"/>
              </a:rPr>
              <a:t>© Nivellen77 – Fotolia.com</a:t>
            </a:r>
          </a:p>
        </p:txBody>
      </p:sp>
    </p:spTree>
    <p:extLst>
      <p:ext uri="{BB962C8B-B14F-4D97-AF65-F5344CB8AC3E}">
        <p14:creationId xmlns:p14="http://schemas.microsoft.com/office/powerpoint/2010/main" val="32571518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9" grpId="0" animBg="1"/>
      <p:bldP spid="44" grpId="0"/>
      <p:bldP spid="45" grpId="0"/>
      <p:bldP spid="46" grpId="0" animBg="1"/>
      <p:bldP spid="47" grpId="0" animBg="1"/>
      <p:bldP spid="49" grpId="0" animBg="1"/>
      <p:bldP spid="50" grpId="0" animBg="1"/>
      <p:bldP spid="42" grpId="0"/>
      <p:bldP spid="55" grpId="0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4317"/>
              </p:ext>
            </p:extLst>
          </p:nvPr>
        </p:nvGraphicFramePr>
        <p:xfrm>
          <a:off x="6096001" y="1539679"/>
          <a:ext cx="5761567" cy="32813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2465"/>
                <a:gridCol w="1374791"/>
                <a:gridCol w="1244311"/>
              </a:tblGrid>
              <a:tr h="508516">
                <a:tc>
                  <a:txBody>
                    <a:bodyPr/>
                    <a:lstStyle/>
                    <a:p>
                      <a:r>
                        <a:rPr lang="de-DE" sz="1600" dirty="0" smtClean="0">
                          <a:solidFill>
                            <a:schemeClr val="accent5"/>
                          </a:solidFill>
                        </a:rPr>
                        <a:t>Deutschland</a:t>
                      </a:r>
                      <a:endParaRPr lang="de-DE" sz="1600" b="0" dirty="0">
                        <a:solidFill>
                          <a:schemeClr val="accent5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solidFill>
                            <a:schemeClr val="accent5"/>
                          </a:solidFill>
                        </a:rPr>
                        <a:t>2012</a:t>
                      </a:r>
                      <a:endParaRPr lang="de-DE" sz="1600" b="0" dirty="0">
                        <a:solidFill>
                          <a:schemeClr val="accent5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>
                          <a:solidFill>
                            <a:schemeClr val="accent5"/>
                          </a:solidFill>
                        </a:rPr>
                        <a:t>2030</a:t>
                      </a:r>
                      <a:endParaRPr lang="de-DE" sz="1600" b="0" dirty="0">
                        <a:solidFill>
                          <a:schemeClr val="accent5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516">
                <a:tc>
                  <a:txBody>
                    <a:bodyPr/>
                    <a:lstStyle/>
                    <a:p>
                      <a:pPr>
                        <a:tabLst>
                          <a:tab pos="895350" algn="l"/>
                        </a:tabLst>
                      </a:pPr>
                      <a:r>
                        <a:rPr lang="de-DE" sz="1600" dirty="0" smtClean="0"/>
                        <a:t>Photovoltaik	</a:t>
                      </a:r>
                      <a:endParaRPr lang="de-DE" sz="1600" dirty="0"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de-DE" sz="1600" dirty="0" smtClean="0"/>
                        <a:t>33 GW</a:t>
                      </a:r>
                      <a:endParaRPr lang="de-DE" sz="1600" dirty="0"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~58 GW</a:t>
                      </a:r>
                      <a:endParaRPr lang="de-DE" sz="1600" dirty="0">
                        <a:solidFill>
                          <a:schemeClr val="tx1"/>
                        </a:solidFill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516">
                <a:tc>
                  <a:txBody>
                    <a:bodyPr/>
                    <a:lstStyle/>
                    <a:p>
                      <a:pPr>
                        <a:tabLst>
                          <a:tab pos="895350" algn="l"/>
                        </a:tabLst>
                      </a:pPr>
                      <a:r>
                        <a:rPr lang="de-DE" sz="1600" dirty="0" smtClean="0"/>
                        <a:t>Windenergie</a:t>
                      </a:r>
                      <a:endParaRPr lang="de-DE" sz="1600" dirty="0"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31 GW</a:t>
                      </a:r>
                      <a:endParaRPr lang="de-DE" sz="1600" dirty="0"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~80 GW</a:t>
                      </a:r>
                      <a:endParaRPr lang="de-DE" sz="1600" dirty="0">
                        <a:solidFill>
                          <a:schemeClr val="tx1"/>
                        </a:solidFill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78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 smtClean="0"/>
                        <a:t>Anteil der Photovoltaik und Windenergie am Energiemix</a:t>
                      </a:r>
                      <a:endParaRPr lang="de-DE" sz="1600" dirty="0"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12.2</a:t>
                      </a:r>
                      <a:r>
                        <a:rPr lang="de-DE" sz="1600" baseline="0" dirty="0" smtClean="0"/>
                        <a:t> </a:t>
                      </a:r>
                      <a:r>
                        <a:rPr lang="de-DE" sz="1600" dirty="0" smtClean="0"/>
                        <a:t>%</a:t>
                      </a:r>
                      <a:endParaRPr lang="de-DE" sz="1600" dirty="0"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~43 % </a:t>
                      </a:r>
                      <a:endParaRPr lang="de-DE" sz="1600" dirty="0">
                        <a:solidFill>
                          <a:schemeClr val="tx1"/>
                        </a:solidFill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7899">
                <a:tc>
                  <a:txBody>
                    <a:bodyPr/>
                    <a:lstStyle/>
                    <a:p>
                      <a:r>
                        <a:rPr lang="de-DE" sz="1600" dirty="0" smtClean="0"/>
                        <a:t>Anteil der erneuerbaren Energien am Energiemix</a:t>
                      </a:r>
                      <a:endParaRPr lang="de-DE" sz="1600" dirty="0">
                        <a:solidFill>
                          <a:srgbClr val="2B7932"/>
                        </a:solidFill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 smtClean="0"/>
                        <a:t>23.5 %</a:t>
                      </a:r>
                      <a:endParaRPr lang="de-DE" sz="1600" dirty="0">
                        <a:solidFill>
                          <a:srgbClr val="2B7932"/>
                        </a:solidFill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tabLst>
                          <a:tab pos="542925" algn="l"/>
                        </a:tabLst>
                      </a:pPr>
                      <a:r>
                        <a:rPr lang="de-DE" sz="1600" dirty="0" smtClean="0"/>
                        <a:t> ~59 %</a:t>
                      </a:r>
                      <a:r>
                        <a:rPr lang="de-DE" sz="1600" baseline="30000" dirty="0" smtClean="0"/>
                        <a:t>1</a:t>
                      </a:r>
                      <a:endParaRPr lang="de-DE" sz="1600" baseline="30000" dirty="0">
                        <a:solidFill>
                          <a:srgbClr val="2B7932"/>
                        </a:solidFill>
                        <a:latin typeface="TKTypeMedium" panose="020B060304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89" marR="121989" marT="45709" marB="45709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1. Ziel </a:t>
            </a:r>
            <a:r>
              <a:rPr lang="de-DE" dirty="0"/>
              <a:t>für 2030: &gt; 50 % (2050: &gt; 80 </a:t>
            </a:r>
            <a:r>
              <a:rPr lang="de-DE" dirty="0" smtClean="0"/>
              <a:t>%); Angaben </a:t>
            </a:r>
            <a:r>
              <a:rPr lang="de-DE" dirty="0"/>
              <a:t>für 2030 können in Abhängigkeit der Quelle </a:t>
            </a:r>
            <a:r>
              <a:rPr lang="de-DE" dirty="0" smtClean="0"/>
              <a:t>variieren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r>
              <a:rPr lang="de-DE" altLang="de-DE" dirty="0" smtClean="0"/>
              <a:t>Energiespeicher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Evolution der erneuerbaren Energien</a:t>
            </a:r>
            <a:endParaRPr lang="de-DE" altLang="en-US" sz="1800" dirty="0">
              <a:solidFill>
                <a:schemeClr val="tx1"/>
              </a:solidFill>
            </a:endParaRPr>
          </a:p>
        </p:txBody>
      </p:sp>
      <p:grpSp>
        <p:nvGrpSpPr>
          <p:cNvPr id="13" name="Gruppieren 4"/>
          <p:cNvGrpSpPr>
            <a:grpSpLocks noChangeAspect="1"/>
          </p:cNvGrpSpPr>
          <p:nvPr/>
        </p:nvGrpSpPr>
        <p:grpSpPr bwMode="auto">
          <a:xfrm>
            <a:off x="335362" y="1539678"/>
            <a:ext cx="4512500" cy="2180565"/>
            <a:chOff x="276225" y="678607"/>
            <a:chExt cx="5519911" cy="2667295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25" y="678607"/>
              <a:ext cx="5519911" cy="2667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4778" y="836547"/>
              <a:ext cx="2902843" cy="225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051" y="710820"/>
              <a:ext cx="528654" cy="175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Gruppieren 3"/>
          <p:cNvGrpSpPr>
            <a:grpSpLocks noChangeAspect="1"/>
          </p:cNvGrpSpPr>
          <p:nvPr/>
        </p:nvGrpSpPr>
        <p:grpSpPr bwMode="auto">
          <a:xfrm>
            <a:off x="335362" y="3892647"/>
            <a:ext cx="4512500" cy="2020629"/>
            <a:chOff x="276224" y="3403978"/>
            <a:chExt cx="5519911" cy="2473294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224" y="3403978"/>
              <a:ext cx="5519911" cy="24732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3429000"/>
              <a:ext cx="2949772" cy="2497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051" y="3429000"/>
              <a:ext cx="528654" cy="1752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7598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Foto © </a:t>
            </a:r>
            <a:r>
              <a:rPr lang="de-DE" dirty="0" err="1" smtClean="0"/>
              <a:t>by</a:t>
            </a:r>
            <a:r>
              <a:rPr lang="de-DE" dirty="0" smtClean="0"/>
              <a:t> fotolia.com</a:t>
            </a:r>
            <a:endParaRPr lang="de-DE" dirty="0"/>
          </a:p>
        </p:txBody>
      </p:sp>
      <p:sp>
        <p:nvSpPr>
          <p:cNvPr id="6151" name="Rectangle 15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r>
              <a:rPr lang="de-DE" altLang="de-DE" dirty="0" smtClean="0"/>
              <a:t>Energiespeicher</a:t>
            </a:r>
            <a:br>
              <a:rPr lang="de-DE" altLang="de-DE" dirty="0" smtClean="0"/>
            </a:br>
            <a:r>
              <a:rPr lang="de-DE" altLang="de-DE" sz="1800" dirty="0">
                <a:solidFill>
                  <a:schemeClr val="tx1"/>
                </a:solidFill>
              </a:rPr>
              <a:t>Energie-</a:t>
            </a:r>
            <a:r>
              <a:rPr lang="de-DE" altLang="de-DE" sz="1800" dirty="0" err="1">
                <a:solidFill>
                  <a:schemeClr val="tx1"/>
                </a:solidFill>
              </a:rPr>
              <a:t>Vergleichmäßigung</a:t>
            </a:r>
            <a:r>
              <a:rPr lang="de-DE" altLang="de-DE" sz="1800" dirty="0">
                <a:solidFill>
                  <a:schemeClr val="tx1"/>
                </a:solidFill>
              </a:rPr>
              <a:t> – wie das Stromnetz im Gleichgewicht bleibt</a:t>
            </a:r>
          </a:p>
        </p:txBody>
      </p:sp>
      <p:pic>
        <p:nvPicPr>
          <p:cNvPr id="30" name="Picture 2" descr="Unbenannt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" t="3223" r="58853" b="64290"/>
          <a:stretch>
            <a:fillRect/>
          </a:stretch>
        </p:blipFill>
        <p:spPr bwMode="auto">
          <a:xfrm>
            <a:off x="407368" y="2383689"/>
            <a:ext cx="3170767" cy="211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 3"/>
          <p:cNvGrpSpPr>
            <a:grpSpLocks/>
          </p:cNvGrpSpPr>
          <p:nvPr/>
        </p:nvGrpSpPr>
        <p:grpSpPr bwMode="auto">
          <a:xfrm>
            <a:off x="517434" y="2021738"/>
            <a:ext cx="3409949" cy="2501900"/>
            <a:chOff x="2687" y="623"/>
            <a:chExt cx="1611" cy="1182"/>
          </a:xfrm>
        </p:grpSpPr>
        <p:sp>
          <p:nvSpPr>
            <p:cNvPr id="32" name="Line 4"/>
            <p:cNvSpPr>
              <a:spLocks noChangeShapeType="1"/>
            </p:cNvSpPr>
            <p:nvPr/>
          </p:nvSpPr>
          <p:spPr bwMode="auto">
            <a:xfrm flipV="1">
              <a:off x="2693" y="623"/>
              <a:ext cx="0" cy="118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  <p:sp>
          <p:nvSpPr>
            <p:cNvPr id="33" name="Line 5"/>
            <p:cNvSpPr>
              <a:spLocks noChangeShapeType="1"/>
            </p:cNvSpPr>
            <p:nvPr/>
          </p:nvSpPr>
          <p:spPr bwMode="auto">
            <a:xfrm rot="-5400000">
              <a:off x="3493" y="993"/>
              <a:ext cx="0" cy="161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</p:grp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1973700" y="4578672"/>
            <a:ext cx="398300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Zeit</a:t>
            </a: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 rot="16200000">
            <a:off x="-376223" y="2915121"/>
            <a:ext cx="1489048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Stromerzeugung</a:t>
            </a:r>
          </a:p>
        </p:txBody>
      </p:sp>
      <p:grpSp>
        <p:nvGrpSpPr>
          <p:cNvPr id="36" name="Group 9"/>
          <p:cNvGrpSpPr>
            <a:grpSpLocks/>
          </p:cNvGrpSpPr>
          <p:nvPr/>
        </p:nvGrpSpPr>
        <p:grpSpPr bwMode="auto">
          <a:xfrm>
            <a:off x="8009467" y="2123339"/>
            <a:ext cx="3881967" cy="2897717"/>
            <a:chOff x="3784" y="1378"/>
            <a:chExt cx="1834" cy="1369"/>
          </a:xfrm>
        </p:grpSpPr>
        <p:grpSp>
          <p:nvGrpSpPr>
            <p:cNvPr id="37" name="Group 10"/>
            <p:cNvGrpSpPr>
              <a:grpSpLocks/>
            </p:cNvGrpSpPr>
            <p:nvPr/>
          </p:nvGrpSpPr>
          <p:grpSpPr bwMode="auto">
            <a:xfrm>
              <a:off x="4007" y="1378"/>
              <a:ext cx="1611" cy="1182"/>
              <a:chOff x="2687" y="623"/>
              <a:chExt cx="1611" cy="1182"/>
            </a:xfrm>
          </p:grpSpPr>
          <p:sp>
            <p:nvSpPr>
              <p:cNvPr id="40" name="Line 11"/>
              <p:cNvSpPr>
                <a:spLocks noChangeShapeType="1"/>
              </p:cNvSpPr>
              <p:nvPr/>
            </p:nvSpPr>
            <p:spPr bwMode="auto">
              <a:xfrm flipV="1">
                <a:off x="2693" y="623"/>
                <a:ext cx="0" cy="1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46800" rIns="36000" bIns="46800"/>
              <a:lstStyle/>
              <a:p>
                <a:endParaRPr lang="de-DE" dirty="0"/>
              </a:p>
            </p:txBody>
          </p:sp>
          <p:sp>
            <p:nvSpPr>
              <p:cNvPr id="41" name="Line 12"/>
              <p:cNvSpPr>
                <a:spLocks noChangeShapeType="1"/>
              </p:cNvSpPr>
              <p:nvPr/>
            </p:nvSpPr>
            <p:spPr bwMode="auto">
              <a:xfrm rot="-5400000">
                <a:off x="3493" y="993"/>
                <a:ext cx="0" cy="161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46800" rIns="36000" bIns="46800"/>
              <a:lstStyle/>
              <a:p>
                <a:endParaRPr lang="de-DE" dirty="0"/>
              </a:p>
            </p:txBody>
          </p:sp>
        </p:grpSp>
        <p:sp>
          <p:nvSpPr>
            <p:cNvPr id="38" name="Text Box 13"/>
            <p:cNvSpPr txBox="1">
              <a:spLocks noChangeArrowheads="1"/>
            </p:cNvSpPr>
            <p:nvPr/>
          </p:nvSpPr>
          <p:spPr bwMode="auto">
            <a:xfrm>
              <a:off x="4695" y="2586"/>
              <a:ext cx="177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/>
                <a:t>Zeit</a:t>
              </a:r>
            </a:p>
          </p:txBody>
        </p:sp>
        <p:sp>
          <p:nvSpPr>
            <p:cNvPr id="39" name="Text Box 14"/>
            <p:cNvSpPr txBox="1">
              <a:spLocks noChangeArrowheads="1"/>
            </p:cNvSpPr>
            <p:nvPr/>
          </p:nvSpPr>
          <p:spPr bwMode="auto">
            <a:xfrm rot="16200000">
              <a:off x="3519" y="1841"/>
              <a:ext cx="692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/>
                <a:t>Stromerzeugung</a:t>
              </a:r>
            </a:p>
          </p:txBody>
        </p:sp>
      </p:grpSp>
      <p:grpSp>
        <p:nvGrpSpPr>
          <p:cNvPr id="42" name="Group 17"/>
          <p:cNvGrpSpPr>
            <a:grpSpLocks/>
          </p:cNvGrpSpPr>
          <p:nvPr/>
        </p:nvGrpSpPr>
        <p:grpSpPr bwMode="auto">
          <a:xfrm>
            <a:off x="4679951" y="3634638"/>
            <a:ext cx="2715683" cy="683684"/>
            <a:chOff x="2617" y="3039"/>
            <a:chExt cx="1283" cy="323"/>
          </a:xfrm>
        </p:grpSpPr>
        <p:sp>
          <p:nvSpPr>
            <p:cNvPr id="43" name="Line 18"/>
            <p:cNvSpPr>
              <a:spLocks noChangeShapeType="1"/>
            </p:cNvSpPr>
            <p:nvPr/>
          </p:nvSpPr>
          <p:spPr bwMode="auto">
            <a:xfrm>
              <a:off x="3039" y="3355"/>
              <a:ext cx="436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  <p:sp>
          <p:nvSpPr>
            <p:cNvPr id="44" name="Line 19"/>
            <p:cNvSpPr>
              <a:spLocks noChangeShapeType="1"/>
            </p:cNvSpPr>
            <p:nvPr/>
          </p:nvSpPr>
          <p:spPr bwMode="auto">
            <a:xfrm>
              <a:off x="3464" y="3046"/>
              <a:ext cx="436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  <p:cxnSp>
          <p:nvCxnSpPr>
            <p:cNvPr id="45" name="AutoShape 20"/>
            <p:cNvCxnSpPr>
              <a:cxnSpLocks noChangeShapeType="1"/>
            </p:cNvCxnSpPr>
            <p:nvPr/>
          </p:nvCxnSpPr>
          <p:spPr bwMode="auto">
            <a:xfrm>
              <a:off x="2617" y="3180"/>
              <a:ext cx="436" cy="0"/>
            </a:xfrm>
            <a:prstGeom prst="straightConnector1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>
              <a:off x="3045" y="3178"/>
              <a:ext cx="0" cy="184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  <p:sp>
          <p:nvSpPr>
            <p:cNvPr id="47" name="Line 22"/>
            <p:cNvSpPr>
              <a:spLocks noChangeShapeType="1"/>
            </p:cNvSpPr>
            <p:nvPr/>
          </p:nvSpPr>
          <p:spPr bwMode="auto">
            <a:xfrm>
              <a:off x="3470" y="3039"/>
              <a:ext cx="0" cy="323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endParaRPr lang="de-DE" dirty="0"/>
            </a:p>
          </p:txBody>
        </p:sp>
      </p:grpSp>
      <p:pic>
        <p:nvPicPr>
          <p:cNvPr id="48" name="Picture 31" descr="Fotolia_3D batter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633" y="1532788"/>
            <a:ext cx="4591051" cy="434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AutoShape 8"/>
          <p:cNvSpPr>
            <a:spLocks noChangeArrowheads="1"/>
          </p:cNvSpPr>
          <p:nvPr/>
        </p:nvSpPr>
        <p:spPr bwMode="auto">
          <a:xfrm rot="5400000">
            <a:off x="2872883" y="3182518"/>
            <a:ext cx="2420758" cy="212089"/>
          </a:xfrm>
          <a:prstGeom prst="triangle">
            <a:avLst/>
          </a:prstGeom>
          <a:solidFill>
            <a:schemeClr val="accent6"/>
          </a:solidFill>
          <a:ln w="12700" algn="ctr">
            <a:noFill/>
            <a:miter lim="800000"/>
            <a:headEnd/>
            <a:tailEnd/>
          </a:ln>
          <a:effectLst/>
          <a:extLst/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Arial" pitchFamily="34" charset="0"/>
            </a:endParaRPr>
          </a:p>
        </p:txBody>
      </p:sp>
      <p:sp>
        <p:nvSpPr>
          <p:cNvPr id="50" name="AutoShape 16"/>
          <p:cNvSpPr>
            <a:spLocks noChangeArrowheads="1"/>
          </p:cNvSpPr>
          <p:nvPr/>
        </p:nvSpPr>
        <p:spPr bwMode="auto">
          <a:xfrm rot="5400000">
            <a:off x="6800145" y="3190127"/>
            <a:ext cx="2420758" cy="212089"/>
          </a:xfrm>
          <a:prstGeom prst="triangle">
            <a:avLst/>
          </a:prstGeom>
          <a:solidFill>
            <a:schemeClr val="accent6"/>
          </a:solidFill>
          <a:ln w="12700" algn="ctr">
            <a:noFill/>
            <a:miter lim="800000"/>
            <a:headEnd/>
            <a:tailEnd/>
          </a:ln>
          <a:effectLst/>
          <a:extLst/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Arial" pitchFamily="34" charset="0"/>
            </a:endParaRPr>
          </a:p>
        </p:txBody>
      </p:sp>
      <p:sp>
        <p:nvSpPr>
          <p:cNvPr id="51" name="Rectangle 32"/>
          <p:cNvSpPr>
            <a:spLocks noChangeArrowheads="1"/>
          </p:cNvSpPr>
          <p:nvPr/>
        </p:nvSpPr>
        <p:spPr bwMode="auto">
          <a:xfrm>
            <a:off x="3977218" y="5533288"/>
            <a:ext cx="950383" cy="14181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303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2449E-6 -2.26463E-6 L 0.33668 -0.00162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2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14296E-6 L 0.31476 4.14296E-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0736709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5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Gerade Verbindung 13"/>
          <p:cNvCxnSpPr/>
          <p:nvPr/>
        </p:nvCxnSpPr>
        <p:spPr>
          <a:xfrm>
            <a:off x="9408368" y="2840790"/>
            <a:ext cx="0" cy="2768023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9408369" y="3338173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/>
          <p:cNvCxnSpPr/>
          <p:nvPr/>
        </p:nvCxnSpPr>
        <p:spPr>
          <a:xfrm>
            <a:off x="9408369" y="4095528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/>
          <p:cNvCxnSpPr/>
          <p:nvPr/>
        </p:nvCxnSpPr>
        <p:spPr>
          <a:xfrm>
            <a:off x="9408369" y="4852881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>
            <a:off x="9408369" y="5610234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/>
          <p:cNvCxnSpPr/>
          <p:nvPr/>
        </p:nvCxnSpPr>
        <p:spPr>
          <a:xfrm>
            <a:off x="6377491" y="2840790"/>
            <a:ext cx="0" cy="2012092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/>
          <p:nvPr/>
        </p:nvCxnSpPr>
        <p:spPr>
          <a:xfrm>
            <a:off x="6377491" y="3338173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/>
          <p:cNvCxnSpPr/>
          <p:nvPr/>
        </p:nvCxnSpPr>
        <p:spPr>
          <a:xfrm>
            <a:off x="6377491" y="4095528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>
            <a:off x="6377491" y="4852881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>
            <a:off x="3433803" y="2840789"/>
            <a:ext cx="0" cy="1254739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>
            <a:off x="3433803" y="3338173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>
            <a:off x="3433803" y="4095528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>
            <a:off x="499200" y="2840789"/>
            <a:ext cx="0" cy="1254739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>
            <a:off x="499201" y="3338173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93"/>
          <p:cNvCxnSpPr/>
          <p:nvPr/>
        </p:nvCxnSpPr>
        <p:spPr>
          <a:xfrm>
            <a:off x="499201" y="4095528"/>
            <a:ext cx="356711" cy="0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r>
              <a:rPr lang="de-DE" altLang="de-DE" dirty="0" smtClean="0"/>
              <a:t>Energiespeicher </a:t>
            </a:r>
            <a:br>
              <a:rPr lang="de-DE" alt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Übersicht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52" name="Freihandform 51"/>
          <p:cNvSpPr/>
          <p:nvPr/>
        </p:nvSpPr>
        <p:spPr>
          <a:xfrm>
            <a:off x="3466539" y="1556792"/>
            <a:ext cx="4855140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60" tIns="10160" rIns="10160" bIns="10160" spcCol="1693" anchor="ctr"/>
          <a:lstStyle/>
          <a:p>
            <a:pPr algn="ctr" defTabSz="71118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600" dirty="0"/>
              <a:t>Energiespeicher-Technologien</a:t>
            </a:r>
          </a:p>
        </p:txBody>
      </p:sp>
      <p:sp>
        <p:nvSpPr>
          <p:cNvPr id="53" name="Freihandform 52"/>
          <p:cNvSpPr/>
          <p:nvPr/>
        </p:nvSpPr>
        <p:spPr>
          <a:xfrm>
            <a:off x="334434" y="2314146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60" tIns="10160" rIns="10160" bIns="10160" spcCol="1693" anchor="ctr"/>
          <a:lstStyle/>
          <a:p>
            <a:pPr algn="ctr" defTabSz="71118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/>
              <a:t>Elektrisch</a:t>
            </a:r>
          </a:p>
        </p:txBody>
      </p:sp>
      <p:sp>
        <p:nvSpPr>
          <p:cNvPr id="54" name="Freihandform 53"/>
          <p:cNvSpPr/>
          <p:nvPr/>
        </p:nvSpPr>
        <p:spPr>
          <a:xfrm>
            <a:off x="855912" y="3071500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466" tIns="8466" rIns="8466" bIns="8466" spcCol="1693" anchor="ctr"/>
          <a:lstStyle/>
          <a:p>
            <a:pPr algn="ctr" defTabSz="59265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Superleitende Magnetspulen</a:t>
            </a:r>
          </a:p>
        </p:txBody>
      </p:sp>
      <p:sp>
        <p:nvSpPr>
          <p:cNvPr id="55" name="Freihandform 54"/>
          <p:cNvSpPr/>
          <p:nvPr/>
        </p:nvSpPr>
        <p:spPr>
          <a:xfrm>
            <a:off x="855912" y="3828854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466" tIns="8466" rIns="8466" bIns="8466" spcCol="1693" anchor="ctr"/>
          <a:lstStyle/>
          <a:p>
            <a:pPr algn="ctr" defTabSz="59265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Kondensatoren</a:t>
            </a:r>
          </a:p>
        </p:txBody>
      </p:sp>
      <p:sp>
        <p:nvSpPr>
          <p:cNvPr id="56" name="Freihandform 55"/>
          <p:cNvSpPr/>
          <p:nvPr/>
        </p:nvSpPr>
        <p:spPr>
          <a:xfrm>
            <a:off x="3221142" y="2314146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60" tIns="10160" rIns="10160" bIns="10160" spcCol="1693" anchor="ctr"/>
          <a:lstStyle/>
          <a:p>
            <a:pPr algn="ctr" defTabSz="71118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/>
              <a:t>Thermisch</a:t>
            </a:r>
          </a:p>
        </p:txBody>
      </p:sp>
      <p:sp>
        <p:nvSpPr>
          <p:cNvPr id="57" name="Freihandform 56"/>
          <p:cNvSpPr/>
          <p:nvPr/>
        </p:nvSpPr>
        <p:spPr>
          <a:xfrm>
            <a:off x="3742618" y="3071500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466" tIns="8466" rIns="8466" bIns="8466" spcCol="1693" anchor="ctr"/>
          <a:lstStyle/>
          <a:p>
            <a:pPr algn="ctr" defTabSz="59265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 err="1">
                <a:solidFill>
                  <a:schemeClr val="tx1"/>
                </a:solidFill>
              </a:rPr>
              <a:t>Latentwärme</a:t>
            </a:r>
            <a:r>
              <a:rPr lang="de-DE" sz="1500" dirty="0">
                <a:solidFill>
                  <a:schemeClr val="tx1"/>
                </a:solidFill>
              </a:rPr>
              <a:t>-Speicher</a:t>
            </a:r>
          </a:p>
        </p:txBody>
      </p:sp>
      <p:sp>
        <p:nvSpPr>
          <p:cNvPr id="58" name="Freihandform 57"/>
          <p:cNvSpPr/>
          <p:nvPr/>
        </p:nvSpPr>
        <p:spPr>
          <a:xfrm>
            <a:off x="3742618" y="3828854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466" tIns="8466" rIns="8466" bIns="8466" spcCol="1693" anchor="ctr"/>
          <a:lstStyle/>
          <a:p>
            <a:pPr algn="ctr" defTabSz="59265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Sensible-Wärme-Speicher</a:t>
            </a:r>
          </a:p>
        </p:txBody>
      </p:sp>
      <p:sp>
        <p:nvSpPr>
          <p:cNvPr id="59" name="Freihandform 58"/>
          <p:cNvSpPr/>
          <p:nvPr/>
        </p:nvSpPr>
        <p:spPr>
          <a:xfrm>
            <a:off x="6212726" y="2314146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60" tIns="10160" rIns="10160" bIns="10160" spcCol="1693" anchor="ctr"/>
          <a:lstStyle/>
          <a:p>
            <a:pPr algn="ctr" defTabSz="71118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/>
              <a:t>Mechanisch</a:t>
            </a:r>
          </a:p>
        </p:txBody>
      </p:sp>
      <p:sp>
        <p:nvSpPr>
          <p:cNvPr id="60" name="Freihandform 59"/>
          <p:cNvSpPr/>
          <p:nvPr/>
        </p:nvSpPr>
        <p:spPr>
          <a:xfrm>
            <a:off x="6734202" y="3071500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8466" tIns="8466" rIns="8466" bIns="8466" spcCol="1693" anchor="ctr"/>
          <a:lstStyle/>
          <a:p>
            <a:pPr algn="ctr" defTabSz="59265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Pumpspeicher-werke</a:t>
            </a:r>
          </a:p>
        </p:txBody>
      </p:sp>
      <p:sp>
        <p:nvSpPr>
          <p:cNvPr id="61" name="Freihandform 60"/>
          <p:cNvSpPr/>
          <p:nvPr/>
        </p:nvSpPr>
        <p:spPr>
          <a:xfrm>
            <a:off x="6734202" y="3828854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006" tIns="11006" rIns="11006" bIns="11006" spcCol="1693" anchor="ctr"/>
          <a:lstStyle/>
          <a:p>
            <a:pPr algn="ctr" defTabSz="770447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Druckluft-speicher</a:t>
            </a:r>
          </a:p>
        </p:txBody>
      </p:sp>
      <p:sp>
        <p:nvSpPr>
          <p:cNvPr id="62" name="Freihandform 61"/>
          <p:cNvSpPr/>
          <p:nvPr/>
        </p:nvSpPr>
        <p:spPr>
          <a:xfrm>
            <a:off x="6734202" y="4586208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006" tIns="11006" rIns="11006" bIns="11006" spcCol="1693" anchor="ctr"/>
          <a:lstStyle/>
          <a:p>
            <a:pPr algn="ctr" defTabSz="770447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Schwungräder</a:t>
            </a:r>
          </a:p>
        </p:txBody>
      </p:sp>
      <p:sp>
        <p:nvSpPr>
          <p:cNvPr id="63" name="Freihandform 62"/>
          <p:cNvSpPr/>
          <p:nvPr/>
        </p:nvSpPr>
        <p:spPr>
          <a:xfrm>
            <a:off x="9257901" y="2307442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2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0160" tIns="10160" rIns="10160" bIns="10160" spcCol="1693" anchor="ctr"/>
          <a:lstStyle/>
          <a:p>
            <a:pPr algn="ctr" defTabSz="711182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/>
              <a:t>Elektro-</a:t>
            </a:r>
            <a:br>
              <a:rPr lang="de-DE" sz="1500" dirty="0"/>
            </a:br>
            <a:r>
              <a:rPr lang="de-DE" sz="1500" dirty="0"/>
              <a:t>chemisch</a:t>
            </a:r>
          </a:p>
        </p:txBody>
      </p:sp>
      <p:sp>
        <p:nvSpPr>
          <p:cNvPr id="64" name="Freihandform 63"/>
          <p:cNvSpPr/>
          <p:nvPr/>
        </p:nvSpPr>
        <p:spPr>
          <a:xfrm>
            <a:off x="9765082" y="3071500"/>
            <a:ext cx="2085905" cy="533347"/>
          </a:xfrm>
          <a:custGeom>
            <a:avLst/>
            <a:gdLst>
              <a:gd name="connsiteX0" fmla="*/ 0 w 1029267"/>
              <a:gd name="connsiteY0" fmla="*/ 0 h 370623"/>
              <a:gd name="connsiteX1" fmla="*/ 1029267 w 1029267"/>
              <a:gd name="connsiteY1" fmla="*/ 0 h 370623"/>
              <a:gd name="connsiteX2" fmla="*/ 1029267 w 1029267"/>
              <a:gd name="connsiteY2" fmla="*/ 370623 h 370623"/>
              <a:gd name="connsiteX3" fmla="*/ 0 w 1029267"/>
              <a:gd name="connsiteY3" fmla="*/ 370623 h 370623"/>
              <a:gd name="connsiteX4" fmla="*/ 0 w 1029267"/>
              <a:gd name="connsiteY4" fmla="*/ 0 h 370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370623">
                <a:moveTo>
                  <a:pt x="0" y="0"/>
                </a:moveTo>
                <a:lnTo>
                  <a:pt x="1029267" y="0"/>
                </a:lnTo>
                <a:lnTo>
                  <a:pt x="1029267" y="370623"/>
                </a:lnTo>
                <a:lnTo>
                  <a:pt x="0" y="3706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006" tIns="11006" rIns="11006" bIns="11006" spcCol="1693" anchor="ctr"/>
          <a:lstStyle/>
          <a:p>
            <a:pPr algn="ctr" defTabSz="770447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Blei-Batterien</a:t>
            </a:r>
          </a:p>
        </p:txBody>
      </p:sp>
      <p:sp>
        <p:nvSpPr>
          <p:cNvPr id="65" name="Freihandform 64"/>
          <p:cNvSpPr/>
          <p:nvPr/>
        </p:nvSpPr>
        <p:spPr>
          <a:xfrm>
            <a:off x="9765080" y="3828854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006" tIns="11006" rIns="11006" bIns="11006" spcCol="1693" anchor="ctr"/>
          <a:lstStyle/>
          <a:p>
            <a:pPr algn="ctr" defTabSz="770447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Brennstoffzellen</a:t>
            </a:r>
          </a:p>
        </p:txBody>
      </p:sp>
      <p:sp>
        <p:nvSpPr>
          <p:cNvPr id="66" name="Freihandform 65"/>
          <p:cNvSpPr/>
          <p:nvPr/>
        </p:nvSpPr>
        <p:spPr>
          <a:xfrm>
            <a:off x="9771066" y="4586206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006" tIns="11006" rIns="11006" bIns="11006" spcCol="1693" anchor="ctr"/>
          <a:lstStyle/>
          <a:p>
            <a:pPr algn="ctr" defTabSz="770447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>
                <a:solidFill>
                  <a:schemeClr val="tx1"/>
                </a:solidFill>
              </a:rPr>
              <a:t>Chemische Speicher</a:t>
            </a:r>
          </a:p>
        </p:txBody>
      </p:sp>
      <p:sp>
        <p:nvSpPr>
          <p:cNvPr id="67" name="Freihandform 66"/>
          <p:cNvSpPr/>
          <p:nvPr/>
        </p:nvSpPr>
        <p:spPr>
          <a:xfrm>
            <a:off x="9771662" y="5343561"/>
            <a:ext cx="2085905" cy="533347"/>
          </a:xfrm>
          <a:custGeom>
            <a:avLst/>
            <a:gdLst>
              <a:gd name="connsiteX0" fmla="*/ 0 w 1029267"/>
              <a:gd name="connsiteY0" fmla="*/ 0 h 514633"/>
              <a:gd name="connsiteX1" fmla="*/ 1029267 w 1029267"/>
              <a:gd name="connsiteY1" fmla="*/ 0 h 514633"/>
              <a:gd name="connsiteX2" fmla="*/ 1029267 w 1029267"/>
              <a:gd name="connsiteY2" fmla="*/ 514633 h 514633"/>
              <a:gd name="connsiteX3" fmla="*/ 0 w 1029267"/>
              <a:gd name="connsiteY3" fmla="*/ 514633 h 514633"/>
              <a:gd name="connsiteX4" fmla="*/ 0 w 1029267"/>
              <a:gd name="connsiteY4" fmla="*/ 0 h 51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267" h="514633">
                <a:moveTo>
                  <a:pt x="0" y="0"/>
                </a:moveTo>
                <a:lnTo>
                  <a:pt x="1029267" y="0"/>
                </a:lnTo>
                <a:lnTo>
                  <a:pt x="1029267" y="514633"/>
                </a:lnTo>
                <a:lnTo>
                  <a:pt x="0" y="5146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1006" tIns="11006" rIns="11006" bIns="11006" spcCol="1693" anchor="ctr"/>
          <a:lstStyle/>
          <a:p>
            <a:pPr algn="ctr" defTabSz="770447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500" dirty="0" err="1">
                <a:solidFill>
                  <a:schemeClr val="tx1"/>
                </a:solidFill>
              </a:rPr>
              <a:t>Redox</a:t>
            </a:r>
            <a:r>
              <a:rPr lang="de-DE" sz="1500" dirty="0">
                <a:solidFill>
                  <a:schemeClr val="tx1"/>
                </a:solidFill>
              </a:rPr>
              <a:t>-Flow-Speicher</a:t>
            </a:r>
          </a:p>
        </p:txBody>
      </p:sp>
      <p:cxnSp>
        <p:nvCxnSpPr>
          <p:cNvPr id="72" name="Gerade Verbindung 71"/>
          <p:cNvCxnSpPr/>
          <p:nvPr/>
        </p:nvCxnSpPr>
        <p:spPr>
          <a:xfrm flipV="1">
            <a:off x="1376329" y="2201732"/>
            <a:ext cx="0" cy="105295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/>
          <p:cNvCxnSpPr/>
          <p:nvPr/>
        </p:nvCxnSpPr>
        <p:spPr>
          <a:xfrm flipV="1">
            <a:off x="4268605" y="2201732"/>
            <a:ext cx="0" cy="105295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/>
          <p:cNvCxnSpPr/>
          <p:nvPr/>
        </p:nvCxnSpPr>
        <p:spPr>
          <a:xfrm flipV="1">
            <a:off x="7260617" y="2201732"/>
            <a:ext cx="0" cy="105295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/>
          <p:nvPr/>
        </p:nvCxnSpPr>
        <p:spPr>
          <a:xfrm flipV="1">
            <a:off x="10326625" y="2201732"/>
            <a:ext cx="0" cy="105295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/>
          <p:cNvCxnSpPr/>
          <p:nvPr/>
        </p:nvCxnSpPr>
        <p:spPr>
          <a:xfrm flipV="1">
            <a:off x="5812869" y="2089856"/>
            <a:ext cx="0" cy="105295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/>
          <p:cNvCxnSpPr/>
          <p:nvPr/>
        </p:nvCxnSpPr>
        <p:spPr>
          <a:xfrm>
            <a:off x="1363460" y="2195150"/>
            <a:ext cx="8963165" cy="6581"/>
          </a:xfrm>
          <a:prstGeom prst="line">
            <a:avLst/>
          </a:prstGeom>
          <a:ln w="12700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0644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dirty="0" smtClean="0"/>
              <a:t>Energiespeichertechnologien</a:t>
            </a:r>
            <a:r>
              <a:rPr lang="de-DE" altLang="de-DE" dirty="0" smtClean="0">
                <a:solidFill>
                  <a:srgbClr val="515151"/>
                </a:solidFill>
              </a:rPr>
              <a:t> </a:t>
            </a:r>
            <a:br>
              <a:rPr lang="de-DE" altLang="de-DE" dirty="0" smtClean="0">
                <a:solidFill>
                  <a:srgbClr val="515151"/>
                </a:solidFill>
              </a:rPr>
            </a:br>
            <a:r>
              <a:rPr lang="de-DE" altLang="de-DE" sz="1800" dirty="0" smtClean="0">
                <a:solidFill>
                  <a:schemeClr val="tx1"/>
                </a:solidFill>
              </a:rPr>
              <a:t>Fokus </a:t>
            </a:r>
            <a:r>
              <a:rPr lang="de-DE" altLang="de-DE" sz="1800" dirty="0" smtClean="0">
                <a:solidFill>
                  <a:schemeClr val="tx1"/>
                </a:solidFill>
              </a:rPr>
              <a:t>thyssenkrupp </a:t>
            </a:r>
            <a:r>
              <a:rPr lang="de-DE" altLang="de-DE" sz="1800" dirty="0" smtClean="0">
                <a:solidFill>
                  <a:schemeClr val="tx1"/>
                </a:solidFill>
              </a:rPr>
              <a:t>Industrial Solutions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72" name="Rectangle 2"/>
          <p:cNvSpPr>
            <a:spLocks noChangeArrowheads="1"/>
          </p:cNvSpPr>
          <p:nvPr/>
        </p:nvSpPr>
        <p:spPr bwMode="auto">
          <a:xfrm>
            <a:off x="1871420" y="1557337"/>
            <a:ext cx="3450033" cy="4535487"/>
          </a:xfrm>
          <a:prstGeom prst="rect">
            <a:avLst/>
          </a:prstGeom>
          <a:solidFill>
            <a:schemeClr val="accent1"/>
          </a:solidFill>
          <a:ln w="25400">
            <a:noFill/>
          </a:ln>
          <a:effectLst/>
          <a:extLst/>
        </p:spPr>
        <p:txBody>
          <a:bodyPr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kern="0" dirty="0" smtClean="0">
              <a:latin typeface="+mn-lt"/>
              <a:cs typeface="+mn-cs"/>
            </a:endParaRP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5398695" y="1557337"/>
            <a:ext cx="2636287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kern="0" dirty="0" smtClean="0">
              <a:latin typeface="+mn-lt"/>
              <a:cs typeface="+mn-cs"/>
            </a:endParaRPr>
          </a:p>
        </p:txBody>
      </p:sp>
      <p:sp>
        <p:nvSpPr>
          <p:cNvPr id="74" name="Rectangle 4"/>
          <p:cNvSpPr>
            <a:spLocks noChangeArrowheads="1"/>
          </p:cNvSpPr>
          <p:nvPr/>
        </p:nvSpPr>
        <p:spPr bwMode="auto">
          <a:xfrm flipH="1">
            <a:off x="8112224" y="1557337"/>
            <a:ext cx="3744416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t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1900" dirty="0">
                <a:solidFill>
                  <a:schemeClr val="accent5"/>
                </a:solidFill>
                <a:latin typeface="+mn-lt"/>
              </a:rPr>
              <a:t>Verbraucher</a:t>
            </a:r>
            <a:endParaRPr lang="de-DE" altLang="de-DE" sz="1900" kern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5" name="Rectangle 5"/>
          <p:cNvSpPr>
            <a:spLocks noChangeArrowheads="1"/>
          </p:cNvSpPr>
          <p:nvPr/>
        </p:nvSpPr>
        <p:spPr bwMode="auto">
          <a:xfrm>
            <a:off x="335363" y="1557337"/>
            <a:ext cx="1458815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t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1900" dirty="0">
                <a:solidFill>
                  <a:schemeClr val="accent5"/>
                </a:solidFill>
                <a:latin typeface="+mn-lt"/>
              </a:rPr>
              <a:t>Produktion</a:t>
            </a:r>
            <a:endParaRPr lang="de-DE" altLang="de-DE" sz="1900" kern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6" name="Line 6"/>
          <p:cNvSpPr>
            <a:spLocks noChangeShapeType="1"/>
          </p:cNvSpPr>
          <p:nvPr/>
        </p:nvSpPr>
        <p:spPr bwMode="auto">
          <a:xfrm flipV="1">
            <a:off x="3548153" y="5627873"/>
            <a:ext cx="0" cy="255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77" name="Line 7"/>
          <p:cNvSpPr>
            <a:spLocks noChangeShapeType="1"/>
          </p:cNvSpPr>
          <p:nvPr/>
        </p:nvSpPr>
        <p:spPr bwMode="auto">
          <a:xfrm>
            <a:off x="1679510" y="4920404"/>
            <a:ext cx="105924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78" name="Text Box 8"/>
          <p:cNvSpPr txBox="1">
            <a:spLocks noChangeArrowheads="1"/>
          </p:cNvSpPr>
          <p:nvPr/>
        </p:nvSpPr>
        <p:spPr bwMode="auto">
          <a:xfrm>
            <a:off x="6652707" y="5638890"/>
            <a:ext cx="693967" cy="4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900" dirty="0">
                <a:latin typeface="+mn-lt"/>
                <a:ea typeface="MS PGothic" pitchFamily="34" charset="-128"/>
              </a:rPr>
              <a:t>O</a:t>
            </a:r>
            <a:r>
              <a:rPr lang="de-DE" altLang="de-DE" sz="1900" baseline="-25000" dirty="0">
                <a:latin typeface="+mn-lt"/>
                <a:ea typeface="MS PGothic" pitchFamily="34" charset="-128"/>
              </a:rPr>
              <a:t>2</a:t>
            </a:r>
          </a:p>
        </p:txBody>
      </p:sp>
      <p:sp>
        <p:nvSpPr>
          <p:cNvPr id="79" name="Text Box 9"/>
          <p:cNvSpPr txBox="1">
            <a:spLocks noChangeArrowheads="1"/>
          </p:cNvSpPr>
          <p:nvPr/>
        </p:nvSpPr>
        <p:spPr bwMode="auto">
          <a:xfrm>
            <a:off x="5471931" y="4822799"/>
            <a:ext cx="300517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H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</a:p>
        </p:txBody>
      </p:sp>
      <p:sp>
        <p:nvSpPr>
          <p:cNvPr id="80" name="Text Box 11"/>
          <p:cNvSpPr txBox="1">
            <a:spLocks noChangeArrowheads="1"/>
          </p:cNvSpPr>
          <p:nvPr/>
        </p:nvSpPr>
        <p:spPr bwMode="auto">
          <a:xfrm>
            <a:off x="6081342" y="4686871"/>
            <a:ext cx="464024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N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81" name="Text Box 12"/>
          <p:cNvSpPr txBox="1">
            <a:spLocks noChangeArrowheads="1"/>
          </p:cNvSpPr>
          <p:nvPr/>
        </p:nvSpPr>
        <p:spPr bwMode="auto">
          <a:xfrm>
            <a:off x="6896082" y="4807937"/>
            <a:ext cx="1001029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Ammoniak</a:t>
            </a:r>
          </a:p>
        </p:txBody>
      </p:sp>
      <p:sp>
        <p:nvSpPr>
          <p:cNvPr id="82" name="Line 14"/>
          <p:cNvSpPr>
            <a:spLocks noChangeShapeType="1"/>
          </p:cNvSpPr>
          <p:nvPr/>
        </p:nvSpPr>
        <p:spPr bwMode="auto">
          <a:xfrm flipH="1" flipV="1">
            <a:off x="5615947" y="3048269"/>
            <a:ext cx="0" cy="184783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3" name="Line 15"/>
          <p:cNvSpPr>
            <a:spLocks noChangeShapeType="1"/>
          </p:cNvSpPr>
          <p:nvPr/>
        </p:nvSpPr>
        <p:spPr bwMode="auto">
          <a:xfrm>
            <a:off x="5640090" y="3048270"/>
            <a:ext cx="412658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4" name="Line 16"/>
          <p:cNvSpPr>
            <a:spLocks noChangeShapeType="1"/>
          </p:cNvSpPr>
          <p:nvPr/>
        </p:nvSpPr>
        <p:spPr bwMode="auto">
          <a:xfrm>
            <a:off x="9485843" y="3877572"/>
            <a:ext cx="28082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5" name="Line 17"/>
          <p:cNvSpPr>
            <a:spLocks noChangeShapeType="1"/>
          </p:cNvSpPr>
          <p:nvPr/>
        </p:nvSpPr>
        <p:spPr bwMode="auto">
          <a:xfrm>
            <a:off x="9477741" y="4723779"/>
            <a:ext cx="28892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6" name="Text Box 19"/>
          <p:cNvSpPr txBox="1">
            <a:spLocks noChangeArrowheads="1"/>
          </p:cNvSpPr>
          <p:nvPr/>
        </p:nvSpPr>
        <p:spPr bwMode="auto">
          <a:xfrm>
            <a:off x="6065141" y="4283638"/>
            <a:ext cx="583351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CO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87" name="Text Box 20"/>
          <p:cNvSpPr txBox="1">
            <a:spLocks noChangeArrowheads="1"/>
          </p:cNvSpPr>
          <p:nvPr/>
        </p:nvSpPr>
        <p:spPr bwMode="auto">
          <a:xfrm>
            <a:off x="6873129" y="4382645"/>
            <a:ext cx="877598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Methanol</a:t>
            </a:r>
          </a:p>
        </p:txBody>
      </p:sp>
      <p:sp>
        <p:nvSpPr>
          <p:cNvPr id="88" name="Line 23"/>
          <p:cNvSpPr>
            <a:spLocks noChangeShapeType="1"/>
          </p:cNvSpPr>
          <p:nvPr/>
        </p:nvSpPr>
        <p:spPr bwMode="auto">
          <a:xfrm>
            <a:off x="1679509" y="2204433"/>
            <a:ext cx="0" cy="30643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0958" rIns="47999" bIns="60958" anchor="ctr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9" name="Text Box 25"/>
          <p:cNvSpPr txBox="1">
            <a:spLocks noChangeArrowheads="1"/>
          </p:cNvSpPr>
          <p:nvPr/>
        </p:nvSpPr>
        <p:spPr bwMode="auto">
          <a:xfrm>
            <a:off x="395810" y="5205466"/>
            <a:ext cx="1337916" cy="61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Konventionelle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Energien</a:t>
            </a:r>
          </a:p>
        </p:txBody>
      </p:sp>
      <p:sp>
        <p:nvSpPr>
          <p:cNvPr id="90" name="Line 26"/>
          <p:cNvSpPr>
            <a:spLocks noChangeShapeType="1"/>
          </p:cNvSpPr>
          <p:nvPr/>
        </p:nvSpPr>
        <p:spPr bwMode="auto">
          <a:xfrm flipV="1">
            <a:off x="5990915" y="4191335"/>
            <a:ext cx="0" cy="847881"/>
          </a:xfrm>
          <a:prstGeom prst="line">
            <a:avLst/>
          </a:prstGeom>
          <a:noFill/>
          <a:ln w="19050">
            <a:solidFill>
              <a:srgbClr val="00336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91" name="Text Box 27"/>
          <p:cNvSpPr txBox="1">
            <a:spLocks noChangeArrowheads="1"/>
          </p:cNvSpPr>
          <p:nvPr/>
        </p:nvSpPr>
        <p:spPr bwMode="auto">
          <a:xfrm>
            <a:off x="9706069" y="1999252"/>
            <a:ext cx="950438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Stromnetz</a:t>
            </a:r>
          </a:p>
        </p:txBody>
      </p:sp>
      <p:sp>
        <p:nvSpPr>
          <p:cNvPr id="92" name="Text Box 28"/>
          <p:cNvSpPr txBox="1">
            <a:spLocks noChangeArrowheads="1"/>
          </p:cNvSpPr>
          <p:nvPr/>
        </p:nvSpPr>
        <p:spPr bwMode="auto">
          <a:xfrm>
            <a:off x="9924782" y="5391555"/>
            <a:ext cx="731725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Chemie</a:t>
            </a:r>
          </a:p>
        </p:txBody>
      </p:sp>
      <p:sp>
        <p:nvSpPr>
          <p:cNvPr id="93" name="Text Box 29"/>
          <p:cNvSpPr txBox="1">
            <a:spLocks noChangeArrowheads="1"/>
          </p:cNvSpPr>
          <p:nvPr/>
        </p:nvSpPr>
        <p:spPr bwMode="auto">
          <a:xfrm>
            <a:off x="9935426" y="3528759"/>
            <a:ext cx="721081" cy="61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err="1">
                <a:latin typeface="+mn-lt"/>
                <a:ea typeface="MS PGothic" pitchFamily="34" charset="-128"/>
              </a:rPr>
              <a:t>GuD</a:t>
            </a:r>
            <a:r>
              <a:rPr lang="de-DE" altLang="de-DE" dirty="0">
                <a:latin typeface="+mn-lt"/>
                <a:ea typeface="MS PGothic" pitchFamily="34" charset="-128"/>
              </a:rPr>
              <a:t>-</a:t>
            </a:r>
            <a:br>
              <a:rPr lang="de-DE" altLang="de-DE" dirty="0">
                <a:latin typeface="+mn-lt"/>
                <a:ea typeface="MS PGothic" pitchFamily="34" charset="-128"/>
              </a:rPr>
            </a:br>
            <a:r>
              <a:rPr lang="de-DE" altLang="de-DE" dirty="0">
                <a:latin typeface="+mn-lt"/>
                <a:ea typeface="MS PGothic" pitchFamily="34" charset="-128"/>
              </a:rPr>
              <a:t>Turbine</a:t>
            </a:r>
          </a:p>
        </p:txBody>
      </p:sp>
      <p:sp>
        <p:nvSpPr>
          <p:cNvPr id="94" name="Text Box 30"/>
          <p:cNvSpPr txBox="1">
            <a:spLocks noChangeArrowheads="1"/>
          </p:cNvSpPr>
          <p:nvPr/>
        </p:nvSpPr>
        <p:spPr bwMode="auto">
          <a:xfrm>
            <a:off x="9838220" y="4518596"/>
            <a:ext cx="81828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Mobilität</a:t>
            </a:r>
          </a:p>
        </p:txBody>
      </p:sp>
      <p:sp>
        <p:nvSpPr>
          <p:cNvPr id="95" name="Text Box 31"/>
          <p:cNvSpPr txBox="1">
            <a:spLocks noChangeArrowheads="1"/>
          </p:cNvSpPr>
          <p:nvPr/>
        </p:nvSpPr>
        <p:spPr bwMode="auto">
          <a:xfrm>
            <a:off x="9891120" y="2843087"/>
            <a:ext cx="76538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Gasnetz</a:t>
            </a:r>
          </a:p>
        </p:txBody>
      </p:sp>
      <p:sp>
        <p:nvSpPr>
          <p:cNvPr id="96" name="Text Box 32"/>
          <p:cNvSpPr txBox="1">
            <a:spLocks noChangeArrowheads="1"/>
          </p:cNvSpPr>
          <p:nvPr/>
        </p:nvSpPr>
        <p:spPr bwMode="auto">
          <a:xfrm>
            <a:off x="2741305" y="5357848"/>
            <a:ext cx="161369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Wasserelektrolyse</a:t>
            </a:r>
          </a:p>
        </p:txBody>
      </p:sp>
      <p:sp>
        <p:nvSpPr>
          <p:cNvPr id="97" name="Line 38"/>
          <p:cNvSpPr>
            <a:spLocks noChangeShapeType="1"/>
          </p:cNvSpPr>
          <p:nvPr/>
        </p:nvSpPr>
        <p:spPr bwMode="auto">
          <a:xfrm rot="16200000" flipV="1">
            <a:off x="5183012" y="4244137"/>
            <a:ext cx="0" cy="326971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98" name="Line 39"/>
          <p:cNvSpPr>
            <a:spLocks noChangeShapeType="1"/>
          </p:cNvSpPr>
          <p:nvPr/>
        </p:nvSpPr>
        <p:spPr bwMode="auto">
          <a:xfrm>
            <a:off x="5759963" y="5050018"/>
            <a:ext cx="17686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99" name="Line 41"/>
          <p:cNvSpPr>
            <a:spLocks noChangeShapeType="1"/>
          </p:cNvSpPr>
          <p:nvPr/>
        </p:nvSpPr>
        <p:spPr bwMode="auto">
          <a:xfrm flipH="1" flipV="1">
            <a:off x="8951277" y="3048269"/>
            <a:ext cx="0" cy="114576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grpSp>
        <p:nvGrpSpPr>
          <p:cNvPr id="100" name="Gruppieren 99"/>
          <p:cNvGrpSpPr/>
          <p:nvPr/>
        </p:nvGrpSpPr>
        <p:grpSpPr>
          <a:xfrm>
            <a:off x="5986864" y="4196735"/>
            <a:ext cx="876917" cy="854632"/>
            <a:chOff x="4987421" y="2858286"/>
            <a:chExt cx="372636" cy="640974"/>
          </a:xfrm>
        </p:grpSpPr>
        <p:sp>
          <p:nvSpPr>
            <p:cNvPr id="101" name="Line 10"/>
            <p:cNvSpPr>
              <a:spLocks noChangeShapeType="1"/>
            </p:cNvSpPr>
            <p:nvPr/>
          </p:nvSpPr>
          <p:spPr bwMode="auto">
            <a:xfrm>
              <a:off x="4990459" y="3499260"/>
              <a:ext cx="36959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02" name="Line 18"/>
            <p:cNvSpPr>
              <a:spLocks noChangeShapeType="1"/>
            </p:cNvSpPr>
            <p:nvPr/>
          </p:nvSpPr>
          <p:spPr bwMode="auto">
            <a:xfrm>
              <a:off x="4987421" y="3180292"/>
              <a:ext cx="372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03" name="Line 42"/>
            <p:cNvSpPr>
              <a:spLocks noChangeShapeType="1"/>
            </p:cNvSpPr>
            <p:nvPr/>
          </p:nvSpPr>
          <p:spPr bwMode="auto">
            <a:xfrm>
              <a:off x="4990459" y="2858286"/>
              <a:ext cx="3695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</p:grpSp>
      <p:sp>
        <p:nvSpPr>
          <p:cNvPr id="104" name="Text Box 43"/>
          <p:cNvSpPr txBox="1">
            <a:spLocks noChangeArrowheads="1"/>
          </p:cNvSpPr>
          <p:nvPr/>
        </p:nvSpPr>
        <p:spPr bwMode="auto">
          <a:xfrm>
            <a:off x="6057039" y="3861048"/>
            <a:ext cx="583351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CO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105" name="Text Box 44"/>
          <p:cNvSpPr txBox="1">
            <a:spLocks noChangeArrowheads="1"/>
          </p:cNvSpPr>
          <p:nvPr/>
        </p:nvSpPr>
        <p:spPr bwMode="auto">
          <a:xfrm>
            <a:off x="6881231" y="3958703"/>
            <a:ext cx="726916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Methan</a:t>
            </a:r>
          </a:p>
        </p:txBody>
      </p:sp>
      <p:grpSp>
        <p:nvGrpSpPr>
          <p:cNvPr id="106" name="Gruppieren 105"/>
          <p:cNvGrpSpPr/>
          <p:nvPr/>
        </p:nvGrpSpPr>
        <p:grpSpPr>
          <a:xfrm>
            <a:off x="8256241" y="4195386"/>
            <a:ext cx="909313" cy="855981"/>
            <a:chOff x="6556209" y="2857274"/>
            <a:chExt cx="317956" cy="641986"/>
          </a:xfrm>
        </p:grpSpPr>
        <p:sp>
          <p:nvSpPr>
            <p:cNvPr id="107" name="Line 13"/>
            <p:cNvSpPr>
              <a:spLocks noChangeShapeType="1"/>
            </p:cNvSpPr>
            <p:nvPr/>
          </p:nvSpPr>
          <p:spPr bwMode="auto">
            <a:xfrm>
              <a:off x="6556209" y="3499260"/>
              <a:ext cx="3179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08" name="Line 21"/>
            <p:cNvSpPr>
              <a:spLocks noChangeShapeType="1"/>
            </p:cNvSpPr>
            <p:nvPr/>
          </p:nvSpPr>
          <p:spPr bwMode="auto">
            <a:xfrm>
              <a:off x="6558235" y="3180292"/>
              <a:ext cx="3159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09" name="Line 45"/>
            <p:cNvSpPr>
              <a:spLocks noChangeShapeType="1"/>
            </p:cNvSpPr>
            <p:nvPr/>
          </p:nvSpPr>
          <p:spPr bwMode="auto">
            <a:xfrm>
              <a:off x="6557222" y="2857274"/>
              <a:ext cx="31694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</p:grpSp>
      <p:sp>
        <p:nvSpPr>
          <p:cNvPr id="110" name="Line 46"/>
          <p:cNvSpPr>
            <a:spLocks noChangeShapeType="1"/>
          </p:cNvSpPr>
          <p:nvPr/>
        </p:nvSpPr>
        <p:spPr bwMode="auto">
          <a:xfrm>
            <a:off x="9477741" y="5596738"/>
            <a:ext cx="28892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11" name="Rectangle 47"/>
          <p:cNvSpPr>
            <a:spLocks noChangeArrowheads="1"/>
          </p:cNvSpPr>
          <p:nvPr/>
        </p:nvSpPr>
        <p:spPr bwMode="auto">
          <a:xfrm rot="10800000">
            <a:off x="9160460" y="3770092"/>
            <a:ext cx="317281" cy="1998123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accent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kern="0" dirty="0">
                <a:latin typeface="+mn-lt"/>
                <a:ea typeface="MS PGothic" pitchFamily="34" charset="-128"/>
              </a:rPr>
              <a:t>Anwendungen</a:t>
            </a:r>
          </a:p>
        </p:txBody>
      </p:sp>
      <p:sp>
        <p:nvSpPr>
          <p:cNvPr id="112" name="Line 48"/>
          <p:cNvSpPr>
            <a:spLocks noChangeShapeType="1"/>
          </p:cNvSpPr>
          <p:nvPr/>
        </p:nvSpPr>
        <p:spPr bwMode="auto">
          <a:xfrm>
            <a:off x="4378138" y="4920404"/>
            <a:ext cx="109379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13" name="Line 50"/>
          <p:cNvSpPr>
            <a:spLocks noChangeShapeType="1"/>
          </p:cNvSpPr>
          <p:nvPr/>
        </p:nvSpPr>
        <p:spPr bwMode="auto">
          <a:xfrm>
            <a:off x="1659467" y="2204435"/>
            <a:ext cx="782637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pic>
        <p:nvPicPr>
          <p:cNvPr id="114" name="Picture 51" descr="Fossile Energie_Kraftwerk_Fotol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" y="4462712"/>
            <a:ext cx="1070655" cy="71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53" descr="Regenerative Energie_Fotol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" y="2544360"/>
            <a:ext cx="1070655" cy="82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54" descr="Gasnetz_Fotol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2680540"/>
            <a:ext cx="1104001" cy="7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55" descr="Strommasten_Fotol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1836706"/>
            <a:ext cx="1104001" cy="7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" name="Picture 56" descr="Turbine_Fotol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3483864"/>
            <a:ext cx="1104001" cy="78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Picture 57" descr="Elektroauto_Fotol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4356050"/>
            <a:ext cx="1104001" cy="7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58" descr="Hydrogen&amp;Nitrat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5205466"/>
            <a:ext cx="1104001" cy="78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Text Box 60"/>
          <p:cNvSpPr txBox="1">
            <a:spLocks noChangeArrowheads="1"/>
          </p:cNvSpPr>
          <p:nvPr/>
        </p:nvSpPr>
        <p:spPr bwMode="auto">
          <a:xfrm>
            <a:off x="10656629" y="3257090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KSLight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22" name="Text Box 61"/>
          <p:cNvSpPr txBox="1">
            <a:spLocks noChangeArrowheads="1"/>
          </p:cNvSpPr>
          <p:nvPr/>
        </p:nvSpPr>
        <p:spPr bwMode="auto">
          <a:xfrm>
            <a:off x="382617" y="5016671"/>
            <a:ext cx="1070655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Nivellen77–fotolia.com</a:t>
            </a:r>
          </a:p>
        </p:txBody>
      </p:sp>
      <p:sp>
        <p:nvSpPr>
          <p:cNvPr id="123" name="Text Box 62"/>
          <p:cNvSpPr txBox="1">
            <a:spLocks noChangeArrowheads="1"/>
          </p:cNvSpPr>
          <p:nvPr/>
        </p:nvSpPr>
        <p:spPr bwMode="auto">
          <a:xfrm>
            <a:off x="10656629" y="493260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andrea</a:t>
            </a:r>
            <a:r>
              <a:rPr lang="de-DE" altLang="de-DE" sz="800" kern="0" dirty="0">
                <a:latin typeface="+mn-lt"/>
              </a:rPr>
              <a:t> </a:t>
            </a:r>
            <a:r>
              <a:rPr lang="de-DE" altLang="de-DE" sz="800" kern="0" dirty="0" err="1">
                <a:latin typeface="+mn-lt"/>
              </a:rPr>
              <a:t>lehmkuhl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24" name="Text Box 63"/>
          <p:cNvSpPr txBox="1">
            <a:spLocks noChangeArrowheads="1"/>
          </p:cNvSpPr>
          <p:nvPr/>
        </p:nvSpPr>
        <p:spPr bwMode="auto">
          <a:xfrm>
            <a:off x="10656629" y="411237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yang</a:t>
            </a:r>
            <a:r>
              <a:rPr lang="de-DE" altLang="de-DE" sz="800" kern="0" dirty="0">
                <a:latin typeface="+mn-lt"/>
              </a:rPr>
              <a:t> </a:t>
            </a:r>
            <a:r>
              <a:rPr lang="de-DE" altLang="de-DE" sz="800" kern="0" dirty="0" err="1">
                <a:latin typeface="+mn-lt"/>
              </a:rPr>
              <a:t>yu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25" name="Text Box 64"/>
          <p:cNvSpPr txBox="1">
            <a:spLocks noChangeArrowheads="1"/>
          </p:cNvSpPr>
          <p:nvPr/>
        </p:nvSpPr>
        <p:spPr bwMode="auto">
          <a:xfrm>
            <a:off x="10656629" y="2413257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mr.nico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26" name="Text Box 66"/>
          <p:cNvSpPr txBox="1">
            <a:spLocks noChangeArrowheads="1"/>
          </p:cNvSpPr>
          <p:nvPr/>
        </p:nvSpPr>
        <p:spPr bwMode="auto">
          <a:xfrm>
            <a:off x="382617" y="3210381"/>
            <a:ext cx="1070655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visdia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27" name="Text Box 67"/>
          <p:cNvSpPr txBox="1">
            <a:spLocks noChangeArrowheads="1"/>
          </p:cNvSpPr>
          <p:nvPr/>
        </p:nvSpPr>
        <p:spPr bwMode="auto">
          <a:xfrm>
            <a:off x="10656629" y="582910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smtClean="0">
                <a:latin typeface="+mn-lt"/>
              </a:rPr>
              <a:t>tk </a:t>
            </a:r>
            <a:r>
              <a:rPr lang="de-DE" altLang="de-DE" sz="800" kern="0" dirty="0">
                <a:latin typeface="+mn-lt"/>
              </a:rPr>
              <a:t>Uhde</a:t>
            </a:r>
          </a:p>
        </p:txBody>
      </p:sp>
      <p:pic>
        <p:nvPicPr>
          <p:cNvPr id="128" name="Picture 51" descr="EL-Referenz-Rafnes_NorskHydro"/>
          <p:cNvPicPr preferRelativeResize="0"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51" y="4281794"/>
            <a:ext cx="1618805" cy="107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9" name="Line 14"/>
          <p:cNvSpPr>
            <a:spLocks noChangeShapeType="1"/>
          </p:cNvSpPr>
          <p:nvPr/>
        </p:nvSpPr>
        <p:spPr bwMode="auto">
          <a:xfrm rot="16200000" flipH="1" flipV="1">
            <a:off x="1566389" y="4706027"/>
            <a:ext cx="0" cy="2262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31" name="Text Box 22"/>
          <p:cNvSpPr txBox="1">
            <a:spLocks noChangeArrowheads="1"/>
          </p:cNvSpPr>
          <p:nvPr/>
        </p:nvSpPr>
        <p:spPr bwMode="auto">
          <a:xfrm>
            <a:off x="416949" y="3393069"/>
            <a:ext cx="1129974" cy="61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Erneuerbare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Energien</a:t>
            </a:r>
          </a:p>
        </p:txBody>
      </p:sp>
      <p:sp>
        <p:nvSpPr>
          <p:cNvPr id="132" name="Line 34"/>
          <p:cNvSpPr>
            <a:spLocks noChangeShapeType="1"/>
          </p:cNvSpPr>
          <p:nvPr/>
        </p:nvSpPr>
        <p:spPr bwMode="auto">
          <a:xfrm flipH="1" flipV="1">
            <a:off x="3548153" y="2204434"/>
            <a:ext cx="0" cy="246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sz="1900" kern="0" dirty="0"/>
          </a:p>
        </p:txBody>
      </p:sp>
      <p:sp>
        <p:nvSpPr>
          <p:cNvPr id="133" name="Text Box 40"/>
          <p:cNvSpPr txBox="1">
            <a:spLocks noChangeArrowheads="1"/>
          </p:cNvSpPr>
          <p:nvPr/>
        </p:nvSpPr>
        <p:spPr bwMode="auto">
          <a:xfrm>
            <a:off x="1830653" y="3447412"/>
            <a:ext cx="354526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Elektrochemische Energiespeicher (RFB)</a:t>
            </a:r>
          </a:p>
        </p:txBody>
      </p:sp>
      <p:pic>
        <p:nvPicPr>
          <p:cNvPr id="134" name="Picture 3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071" y="2434999"/>
            <a:ext cx="1728167" cy="10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" name="Line 14"/>
          <p:cNvSpPr>
            <a:spLocks noChangeShapeType="1"/>
          </p:cNvSpPr>
          <p:nvPr/>
        </p:nvSpPr>
        <p:spPr bwMode="auto">
          <a:xfrm rot="16200000" flipH="1" flipV="1">
            <a:off x="1566389" y="2818238"/>
            <a:ext cx="0" cy="2262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36" name="Line 33"/>
          <p:cNvSpPr>
            <a:spLocks noChangeShapeType="1"/>
          </p:cNvSpPr>
          <p:nvPr/>
        </p:nvSpPr>
        <p:spPr bwMode="auto">
          <a:xfrm>
            <a:off x="1679509" y="3099175"/>
            <a:ext cx="100456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sz="1900" kern="0" dirty="0"/>
          </a:p>
        </p:txBody>
      </p:sp>
    </p:spTree>
    <p:extLst>
      <p:ext uri="{BB962C8B-B14F-4D97-AF65-F5344CB8AC3E}">
        <p14:creationId xmlns:p14="http://schemas.microsoft.com/office/powerpoint/2010/main" val="215139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8240015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8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1871420" y="1557337"/>
            <a:ext cx="3450033" cy="4535487"/>
          </a:xfrm>
          <a:prstGeom prst="rect">
            <a:avLst/>
          </a:prstGeom>
          <a:solidFill>
            <a:schemeClr val="accent1"/>
          </a:solidFill>
          <a:ln w="25400">
            <a:noFill/>
          </a:ln>
          <a:effectLst/>
          <a:extLst/>
        </p:spPr>
        <p:txBody>
          <a:bodyPr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kern="0" dirty="0" smtClean="0">
              <a:latin typeface="+mn-lt"/>
              <a:cs typeface="+mn-cs"/>
            </a:endParaRPr>
          </a:p>
        </p:txBody>
      </p:sp>
      <p:sp>
        <p:nvSpPr>
          <p:cNvPr id="70" name="Rectangle 3"/>
          <p:cNvSpPr>
            <a:spLocks noChangeArrowheads="1"/>
          </p:cNvSpPr>
          <p:nvPr/>
        </p:nvSpPr>
        <p:spPr bwMode="auto">
          <a:xfrm>
            <a:off x="5398695" y="1557337"/>
            <a:ext cx="2636287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kern="0" dirty="0" smtClean="0">
              <a:latin typeface="+mn-lt"/>
              <a:cs typeface="+mn-cs"/>
            </a:endParaRPr>
          </a:p>
        </p:txBody>
      </p:sp>
      <p:sp>
        <p:nvSpPr>
          <p:cNvPr id="71" name="Rectangle 4"/>
          <p:cNvSpPr>
            <a:spLocks noChangeArrowheads="1"/>
          </p:cNvSpPr>
          <p:nvPr/>
        </p:nvSpPr>
        <p:spPr bwMode="auto">
          <a:xfrm flipH="1">
            <a:off x="8112224" y="1557337"/>
            <a:ext cx="3744416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t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1900" dirty="0">
                <a:solidFill>
                  <a:schemeClr val="accent5"/>
                </a:solidFill>
                <a:latin typeface="+mn-lt"/>
              </a:rPr>
              <a:t>Verbraucher</a:t>
            </a:r>
            <a:endParaRPr lang="de-DE" altLang="de-DE" sz="1900" kern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335363" y="1557337"/>
            <a:ext cx="1458815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t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1900" dirty="0">
                <a:solidFill>
                  <a:schemeClr val="accent5"/>
                </a:solidFill>
                <a:latin typeface="+mn-lt"/>
              </a:rPr>
              <a:t>Produktion</a:t>
            </a:r>
            <a:endParaRPr lang="de-DE" altLang="de-DE" sz="1900" kern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3" name="Line 6"/>
          <p:cNvSpPr>
            <a:spLocks noChangeShapeType="1"/>
          </p:cNvSpPr>
          <p:nvPr/>
        </p:nvSpPr>
        <p:spPr bwMode="auto">
          <a:xfrm flipV="1">
            <a:off x="3548153" y="5627873"/>
            <a:ext cx="0" cy="255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>
            <a:off x="1679510" y="4920404"/>
            <a:ext cx="105924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2" name="Text Box 8"/>
          <p:cNvSpPr txBox="1">
            <a:spLocks noChangeArrowheads="1"/>
          </p:cNvSpPr>
          <p:nvPr/>
        </p:nvSpPr>
        <p:spPr bwMode="auto">
          <a:xfrm>
            <a:off x="6652707" y="5638890"/>
            <a:ext cx="693967" cy="4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900" dirty="0">
                <a:latin typeface="+mn-lt"/>
                <a:ea typeface="MS PGothic" pitchFamily="34" charset="-128"/>
              </a:rPr>
              <a:t>O</a:t>
            </a:r>
            <a:r>
              <a:rPr lang="de-DE" altLang="de-DE" sz="1900" baseline="-25000" dirty="0">
                <a:latin typeface="+mn-lt"/>
                <a:ea typeface="MS PGothic" pitchFamily="34" charset="-128"/>
              </a:rPr>
              <a:t>2</a:t>
            </a:r>
          </a:p>
        </p:txBody>
      </p:sp>
      <p:sp>
        <p:nvSpPr>
          <p:cNvPr id="83" name="Text Box 9"/>
          <p:cNvSpPr txBox="1">
            <a:spLocks noChangeArrowheads="1"/>
          </p:cNvSpPr>
          <p:nvPr/>
        </p:nvSpPr>
        <p:spPr bwMode="auto">
          <a:xfrm>
            <a:off x="5471931" y="4822799"/>
            <a:ext cx="300517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H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</a:p>
        </p:txBody>
      </p:sp>
      <p:sp>
        <p:nvSpPr>
          <p:cNvPr id="84" name="Text Box 11"/>
          <p:cNvSpPr txBox="1">
            <a:spLocks noChangeArrowheads="1"/>
          </p:cNvSpPr>
          <p:nvPr/>
        </p:nvSpPr>
        <p:spPr bwMode="auto">
          <a:xfrm>
            <a:off x="6081342" y="4686871"/>
            <a:ext cx="464024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N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85" name="Text Box 12"/>
          <p:cNvSpPr txBox="1">
            <a:spLocks noChangeArrowheads="1"/>
          </p:cNvSpPr>
          <p:nvPr/>
        </p:nvSpPr>
        <p:spPr bwMode="auto">
          <a:xfrm>
            <a:off x="6896082" y="4807937"/>
            <a:ext cx="1001029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Ammoniak</a:t>
            </a:r>
          </a:p>
        </p:txBody>
      </p:sp>
      <p:sp>
        <p:nvSpPr>
          <p:cNvPr id="86" name="Line 14"/>
          <p:cNvSpPr>
            <a:spLocks noChangeShapeType="1"/>
          </p:cNvSpPr>
          <p:nvPr/>
        </p:nvSpPr>
        <p:spPr bwMode="auto">
          <a:xfrm flipH="1" flipV="1">
            <a:off x="5615947" y="3048269"/>
            <a:ext cx="0" cy="184783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7" name="Line 15"/>
          <p:cNvSpPr>
            <a:spLocks noChangeShapeType="1"/>
          </p:cNvSpPr>
          <p:nvPr/>
        </p:nvSpPr>
        <p:spPr bwMode="auto">
          <a:xfrm>
            <a:off x="5640090" y="3048270"/>
            <a:ext cx="412658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8" name="Line 16"/>
          <p:cNvSpPr>
            <a:spLocks noChangeShapeType="1"/>
          </p:cNvSpPr>
          <p:nvPr/>
        </p:nvSpPr>
        <p:spPr bwMode="auto">
          <a:xfrm>
            <a:off x="9485843" y="3877572"/>
            <a:ext cx="28082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9" name="Line 17"/>
          <p:cNvSpPr>
            <a:spLocks noChangeShapeType="1"/>
          </p:cNvSpPr>
          <p:nvPr/>
        </p:nvSpPr>
        <p:spPr bwMode="auto">
          <a:xfrm>
            <a:off x="9477741" y="4723779"/>
            <a:ext cx="28892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47" name="Text Box 19"/>
          <p:cNvSpPr txBox="1">
            <a:spLocks noChangeArrowheads="1"/>
          </p:cNvSpPr>
          <p:nvPr/>
        </p:nvSpPr>
        <p:spPr bwMode="auto">
          <a:xfrm>
            <a:off x="6065141" y="4283638"/>
            <a:ext cx="583351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CO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148" name="Text Box 20"/>
          <p:cNvSpPr txBox="1">
            <a:spLocks noChangeArrowheads="1"/>
          </p:cNvSpPr>
          <p:nvPr/>
        </p:nvSpPr>
        <p:spPr bwMode="auto">
          <a:xfrm>
            <a:off x="6873129" y="4382645"/>
            <a:ext cx="877598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Methanol</a:t>
            </a:r>
          </a:p>
        </p:txBody>
      </p:sp>
      <p:sp>
        <p:nvSpPr>
          <p:cNvPr id="150" name="Line 23"/>
          <p:cNvSpPr>
            <a:spLocks noChangeShapeType="1"/>
          </p:cNvSpPr>
          <p:nvPr/>
        </p:nvSpPr>
        <p:spPr bwMode="auto">
          <a:xfrm>
            <a:off x="1679509" y="2204433"/>
            <a:ext cx="0" cy="30643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0958" rIns="47999" bIns="60958" anchor="ctr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51" name="Text Box 25"/>
          <p:cNvSpPr txBox="1">
            <a:spLocks noChangeArrowheads="1"/>
          </p:cNvSpPr>
          <p:nvPr/>
        </p:nvSpPr>
        <p:spPr bwMode="auto">
          <a:xfrm>
            <a:off x="395810" y="5205466"/>
            <a:ext cx="1337916" cy="61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Konventionelle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Energien</a:t>
            </a:r>
          </a:p>
        </p:txBody>
      </p:sp>
      <p:sp>
        <p:nvSpPr>
          <p:cNvPr id="152" name="Line 26"/>
          <p:cNvSpPr>
            <a:spLocks noChangeShapeType="1"/>
          </p:cNvSpPr>
          <p:nvPr/>
        </p:nvSpPr>
        <p:spPr bwMode="auto">
          <a:xfrm flipV="1">
            <a:off x="5990915" y="4191335"/>
            <a:ext cx="0" cy="847881"/>
          </a:xfrm>
          <a:prstGeom prst="line">
            <a:avLst/>
          </a:prstGeom>
          <a:noFill/>
          <a:ln w="19050">
            <a:solidFill>
              <a:srgbClr val="00336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53" name="Text Box 27"/>
          <p:cNvSpPr txBox="1">
            <a:spLocks noChangeArrowheads="1"/>
          </p:cNvSpPr>
          <p:nvPr/>
        </p:nvSpPr>
        <p:spPr bwMode="auto">
          <a:xfrm>
            <a:off x="9706069" y="1999252"/>
            <a:ext cx="950438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Stromnetz</a:t>
            </a:r>
          </a:p>
        </p:txBody>
      </p:sp>
      <p:sp>
        <p:nvSpPr>
          <p:cNvPr id="154" name="Text Box 28"/>
          <p:cNvSpPr txBox="1">
            <a:spLocks noChangeArrowheads="1"/>
          </p:cNvSpPr>
          <p:nvPr/>
        </p:nvSpPr>
        <p:spPr bwMode="auto">
          <a:xfrm>
            <a:off x="9924782" y="5391555"/>
            <a:ext cx="731725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Chemie</a:t>
            </a:r>
          </a:p>
        </p:txBody>
      </p:sp>
      <p:sp>
        <p:nvSpPr>
          <p:cNvPr id="155" name="Text Box 29"/>
          <p:cNvSpPr txBox="1">
            <a:spLocks noChangeArrowheads="1"/>
          </p:cNvSpPr>
          <p:nvPr/>
        </p:nvSpPr>
        <p:spPr bwMode="auto">
          <a:xfrm>
            <a:off x="9935426" y="3528759"/>
            <a:ext cx="721081" cy="61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err="1">
                <a:latin typeface="+mn-lt"/>
                <a:ea typeface="MS PGothic" pitchFamily="34" charset="-128"/>
              </a:rPr>
              <a:t>GuD</a:t>
            </a:r>
            <a:r>
              <a:rPr lang="de-DE" altLang="de-DE" dirty="0">
                <a:latin typeface="+mn-lt"/>
                <a:ea typeface="MS PGothic" pitchFamily="34" charset="-128"/>
              </a:rPr>
              <a:t>-</a:t>
            </a:r>
            <a:br>
              <a:rPr lang="de-DE" altLang="de-DE" dirty="0">
                <a:latin typeface="+mn-lt"/>
                <a:ea typeface="MS PGothic" pitchFamily="34" charset="-128"/>
              </a:rPr>
            </a:br>
            <a:r>
              <a:rPr lang="de-DE" altLang="de-DE" dirty="0">
                <a:latin typeface="+mn-lt"/>
                <a:ea typeface="MS PGothic" pitchFamily="34" charset="-128"/>
              </a:rPr>
              <a:t>Turbine</a:t>
            </a:r>
          </a:p>
        </p:txBody>
      </p:sp>
      <p:sp>
        <p:nvSpPr>
          <p:cNvPr id="156" name="Text Box 30"/>
          <p:cNvSpPr txBox="1">
            <a:spLocks noChangeArrowheads="1"/>
          </p:cNvSpPr>
          <p:nvPr/>
        </p:nvSpPr>
        <p:spPr bwMode="auto">
          <a:xfrm>
            <a:off x="9838220" y="4518596"/>
            <a:ext cx="81828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Mobilität</a:t>
            </a:r>
          </a:p>
        </p:txBody>
      </p:sp>
      <p:sp>
        <p:nvSpPr>
          <p:cNvPr id="157" name="Text Box 31"/>
          <p:cNvSpPr txBox="1">
            <a:spLocks noChangeArrowheads="1"/>
          </p:cNvSpPr>
          <p:nvPr/>
        </p:nvSpPr>
        <p:spPr bwMode="auto">
          <a:xfrm>
            <a:off x="9891120" y="2843087"/>
            <a:ext cx="76538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Gasnetz</a:t>
            </a:r>
          </a:p>
        </p:txBody>
      </p:sp>
      <p:sp>
        <p:nvSpPr>
          <p:cNvPr id="158" name="Text Box 32"/>
          <p:cNvSpPr txBox="1">
            <a:spLocks noChangeArrowheads="1"/>
          </p:cNvSpPr>
          <p:nvPr/>
        </p:nvSpPr>
        <p:spPr bwMode="auto">
          <a:xfrm>
            <a:off x="2741305" y="5357848"/>
            <a:ext cx="161369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Wasserelektrolyse</a:t>
            </a:r>
          </a:p>
        </p:txBody>
      </p:sp>
      <p:sp>
        <p:nvSpPr>
          <p:cNvPr id="161" name="Line 38"/>
          <p:cNvSpPr>
            <a:spLocks noChangeShapeType="1"/>
          </p:cNvSpPr>
          <p:nvPr/>
        </p:nvSpPr>
        <p:spPr bwMode="auto">
          <a:xfrm rot="16200000" flipV="1">
            <a:off x="5183012" y="4244137"/>
            <a:ext cx="0" cy="326971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62" name="Line 39"/>
          <p:cNvSpPr>
            <a:spLocks noChangeShapeType="1"/>
          </p:cNvSpPr>
          <p:nvPr/>
        </p:nvSpPr>
        <p:spPr bwMode="auto">
          <a:xfrm>
            <a:off x="5759963" y="5050018"/>
            <a:ext cx="17686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64" name="Line 41"/>
          <p:cNvSpPr>
            <a:spLocks noChangeShapeType="1"/>
          </p:cNvSpPr>
          <p:nvPr/>
        </p:nvSpPr>
        <p:spPr bwMode="auto">
          <a:xfrm flipH="1" flipV="1">
            <a:off x="8951277" y="3048269"/>
            <a:ext cx="0" cy="114576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grpSp>
        <p:nvGrpSpPr>
          <p:cNvPr id="165" name="Gruppieren 164"/>
          <p:cNvGrpSpPr/>
          <p:nvPr/>
        </p:nvGrpSpPr>
        <p:grpSpPr>
          <a:xfrm>
            <a:off x="5986864" y="4196735"/>
            <a:ext cx="876917" cy="854632"/>
            <a:chOff x="4987421" y="2858286"/>
            <a:chExt cx="372636" cy="640974"/>
          </a:xfrm>
        </p:grpSpPr>
        <p:sp>
          <p:nvSpPr>
            <p:cNvPr id="166" name="Line 10"/>
            <p:cNvSpPr>
              <a:spLocks noChangeShapeType="1"/>
            </p:cNvSpPr>
            <p:nvPr/>
          </p:nvSpPr>
          <p:spPr bwMode="auto">
            <a:xfrm>
              <a:off x="4990459" y="3499260"/>
              <a:ext cx="36959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67" name="Line 18"/>
            <p:cNvSpPr>
              <a:spLocks noChangeShapeType="1"/>
            </p:cNvSpPr>
            <p:nvPr/>
          </p:nvSpPr>
          <p:spPr bwMode="auto">
            <a:xfrm>
              <a:off x="4987421" y="3180292"/>
              <a:ext cx="372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68" name="Line 42"/>
            <p:cNvSpPr>
              <a:spLocks noChangeShapeType="1"/>
            </p:cNvSpPr>
            <p:nvPr/>
          </p:nvSpPr>
          <p:spPr bwMode="auto">
            <a:xfrm>
              <a:off x="4990459" y="2858286"/>
              <a:ext cx="3695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</p:grpSp>
      <p:sp>
        <p:nvSpPr>
          <p:cNvPr id="169" name="Text Box 43"/>
          <p:cNvSpPr txBox="1">
            <a:spLocks noChangeArrowheads="1"/>
          </p:cNvSpPr>
          <p:nvPr/>
        </p:nvSpPr>
        <p:spPr bwMode="auto">
          <a:xfrm>
            <a:off x="6057039" y="3861048"/>
            <a:ext cx="583351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CO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170" name="Text Box 44"/>
          <p:cNvSpPr txBox="1">
            <a:spLocks noChangeArrowheads="1"/>
          </p:cNvSpPr>
          <p:nvPr/>
        </p:nvSpPr>
        <p:spPr bwMode="auto">
          <a:xfrm>
            <a:off x="6881231" y="3958703"/>
            <a:ext cx="726916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Methan</a:t>
            </a:r>
          </a:p>
        </p:txBody>
      </p:sp>
      <p:grpSp>
        <p:nvGrpSpPr>
          <p:cNvPr id="171" name="Gruppieren 170"/>
          <p:cNvGrpSpPr/>
          <p:nvPr/>
        </p:nvGrpSpPr>
        <p:grpSpPr>
          <a:xfrm>
            <a:off x="8256241" y="4195386"/>
            <a:ext cx="909313" cy="855981"/>
            <a:chOff x="6556209" y="2857274"/>
            <a:chExt cx="317956" cy="641986"/>
          </a:xfrm>
        </p:grpSpPr>
        <p:sp>
          <p:nvSpPr>
            <p:cNvPr id="172" name="Line 13"/>
            <p:cNvSpPr>
              <a:spLocks noChangeShapeType="1"/>
            </p:cNvSpPr>
            <p:nvPr/>
          </p:nvSpPr>
          <p:spPr bwMode="auto">
            <a:xfrm>
              <a:off x="6556209" y="3499260"/>
              <a:ext cx="3179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73" name="Line 21"/>
            <p:cNvSpPr>
              <a:spLocks noChangeShapeType="1"/>
            </p:cNvSpPr>
            <p:nvPr/>
          </p:nvSpPr>
          <p:spPr bwMode="auto">
            <a:xfrm>
              <a:off x="6558235" y="3180292"/>
              <a:ext cx="3159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74" name="Line 45"/>
            <p:cNvSpPr>
              <a:spLocks noChangeShapeType="1"/>
            </p:cNvSpPr>
            <p:nvPr/>
          </p:nvSpPr>
          <p:spPr bwMode="auto">
            <a:xfrm>
              <a:off x="6557222" y="2857274"/>
              <a:ext cx="31694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</p:grpSp>
      <p:sp>
        <p:nvSpPr>
          <p:cNvPr id="175" name="Line 46"/>
          <p:cNvSpPr>
            <a:spLocks noChangeShapeType="1"/>
          </p:cNvSpPr>
          <p:nvPr/>
        </p:nvSpPr>
        <p:spPr bwMode="auto">
          <a:xfrm>
            <a:off x="9477741" y="5596738"/>
            <a:ext cx="28892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76" name="Rectangle 47"/>
          <p:cNvSpPr>
            <a:spLocks noChangeArrowheads="1"/>
          </p:cNvSpPr>
          <p:nvPr/>
        </p:nvSpPr>
        <p:spPr bwMode="auto">
          <a:xfrm rot="10800000">
            <a:off x="9160460" y="3770092"/>
            <a:ext cx="317281" cy="1998123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accent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kern="0" dirty="0">
                <a:latin typeface="+mn-lt"/>
                <a:ea typeface="MS PGothic" pitchFamily="34" charset="-128"/>
              </a:rPr>
              <a:t>Anwendungen</a:t>
            </a:r>
          </a:p>
        </p:txBody>
      </p:sp>
      <p:sp>
        <p:nvSpPr>
          <p:cNvPr id="177" name="Line 48"/>
          <p:cNvSpPr>
            <a:spLocks noChangeShapeType="1"/>
          </p:cNvSpPr>
          <p:nvPr/>
        </p:nvSpPr>
        <p:spPr bwMode="auto">
          <a:xfrm>
            <a:off x="4378138" y="4920404"/>
            <a:ext cx="109379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78" name="Line 50"/>
          <p:cNvSpPr>
            <a:spLocks noChangeShapeType="1"/>
          </p:cNvSpPr>
          <p:nvPr/>
        </p:nvSpPr>
        <p:spPr bwMode="auto">
          <a:xfrm>
            <a:off x="1659467" y="2204435"/>
            <a:ext cx="782637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pic>
        <p:nvPicPr>
          <p:cNvPr id="179" name="Picture 51" descr="Fossile Energie_Kraftwerk_Fotol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" y="4462712"/>
            <a:ext cx="1070655" cy="71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53" descr="Regenerative Energie_Fotol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" y="2544360"/>
            <a:ext cx="1070655" cy="82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54" descr="Gasnetz_Fotoli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2680540"/>
            <a:ext cx="1104001" cy="7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2" name="Picture 55" descr="Strommasten_Fotolia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1836706"/>
            <a:ext cx="1104001" cy="7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3" name="Picture 56" descr="Turbine_Fotoli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3483864"/>
            <a:ext cx="1104001" cy="78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" name="Picture 57" descr="Elektroauto_Fotoli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4356050"/>
            <a:ext cx="1104001" cy="7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5" name="Picture 58" descr="Hydrogen&amp;Nitrates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5205466"/>
            <a:ext cx="1104001" cy="78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" name="Text Box 60"/>
          <p:cNvSpPr txBox="1">
            <a:spLocks noChangeArrowheads="1"/>
          </p:cNvSpPr>
          <p:nvPr/>
        </p:nvSpPr>
        <p:spPr bwMode="auto">
          <a:xfrm>
            <a:off x="10656629" y="3257090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KSLight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7" name="Text Box 61"/>
          <p:cNvSpPr txBox="1">
            <a:spLocks noChangeArrowheads="1"/>
          </p:cNvSpPr>
          <p:nvPr/>
        </p:nvSpPr>
        <p:spPr bwMode="auto">
          <a:xfrm>
            <a:off x="382617" y="5016671"/>
            <a:ext cx="1070655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Nivellen77–fotolia.com</a:t>
            </a:r>
          </a:p>
        </p:txBody>
      </p:sp>
      <p:sp>
        <p:nvSpPr>
          <p:cNvPr id="188" name="Text Box 62"/>
          <p:cNvSpPr txBox="1">
            <a:spLocks noChangeArrowheads="1"/>
          </p:cNvSpPr>
          <p:nvPr/>
        </p:nvSpPr>
        <p:spPr bwMode="auto">
          <a:xfrm>
            <a:off x="10656629" y="493260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andrea</a:t>
            </a:r>
            <a:r>
              <a:rPr lang="de-DE" altLang="de-DE" sz="800" kern="0" dirty="0">
                <a:latin typeface="+mn-lt"/>
              </a:rPr>
              <a:t> </a:t>
            </a:r>
            <a:r>
              <a:rPr lang="de-DE" altLang="de-DE" sz="800" kern="0" dirty="0" err="1">
                <a:latin typeface="+mn-lt"/>
              </a:rPr>
              <a:t>lehmkuhl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9" name="Text Box 63"/>
          <p:cNvSpPr txBox="1">
            <a:spLocks noChangeArrowheads="1"/>
          </p:cNvSpPr>
          <p:nvPr/>
        </p:nvSpPr>
        <p:spPr bwMode="auto">
          <a:xfrm>
            <a:off x="10656629" y="411237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yang</a:t>
            </a:r>
            <a:r>
              <a:rPr lang="de-DE" altLang="de-DE" sz="800" kern="0" dirty="0">
                <a:latin typeface="+mn-lt"/>
              </a:rPr>
              <a:t> </a:t>
            </a:r>
            <a:r>
              <a:rPr lang="de-DE" altLang="de-DE" sz="800" kern="0" dirty="0" err="1">
                <a:latin typeface="+mn-lt"/>
              </a:rPr>
              <a:t>yu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90" name="Text Box 64"/>
          <p:cNvSpPr txBox="1">
            <a:spLocks noChangeArrowheads="1"/>
          </p:cNvSpPr>
          <p:nvPr/>
        </p:nvSpPr>
        <p:spPr bwMode="auto">
          <a:xfrm>
            <a:off x="10656629" y="2413257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mr.nico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91" name="Text Box 66"/>
          <p:cNvSpPr txBox="1">
            <a:spLocks noChangeArrowheads="1"/>
          </p:cNvSpPr>
          <p:nvPr/>
        </p:nvSpPr>
        <p:spPr bwMode="auto">
          <a:xfrm>
            <a:off x="382617" y="3210381"/>
            <a:ext cx="1070655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visdia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92" name="Text Box 67"/>
          <p:cNvSpPr txBox="1">
            <a:spLocks noChangeArrowheads="1"/>
          </p:cNvSpPr>
          <p:nvPr/>
        </p:nvSpPr>
        <p:spPr bwMode="auto">
          <a:xfrm>
            <a:off x="10656629" y="582910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smtClean="0">
                <a:latin typeface="+mn-lt"/>
              </a:rPr>
              <a:t>tk </a:t>
            </a:r>
            <a:r>
              <a:rPr lang="de-DE" altLang="de-DE" sz="800" kern="0" dirty="0">
                <a:latin typeface="+mn-lt"/>
              </a:rPr>
              <a:t>Uhde</a:t>
            </a:r>
          </a:p>
        </p:txBody>
      </p:sp>
      <p:pic>
        <p:nvPicPr>
          <p:cNvPr id="194" name="Picture 51" descr="EL-Referenz-Rafnes_NorskHydro"/>
          <p:cNvPicPr preferRelativeResize="0"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51" y="4281794"/>
            <a:ext cx="1618805" cy="107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6" name="Line 14"/>
          <p:cNvSpPr>
            <a:spLocks noChangeShapeType="1"/>
          </p:cNvSpPr>
          <p:nvPr/>
        </p:nvSpPr>
        <p:spPr bwMode="auto">
          <a:xfrm rot="16200000" flipH="1" flipV="1">
            <a:off x="1566389" y="4706027"/>
            <a:ext cx="0" cy="2262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46" name="Rechteck 145"/>
          <p:cNvSpPr/>
          <p:nvPr/>
        </p:nvSpPr>
        <p:spPr>
          <a:xfrm>
            <a:off x="1909448" y="2346993"/>
            <a:ext cx="3394464" cy="1766083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892552"/>
          </a:xfrm>
        </p:spPr>
        <p:txBody>
          <a:bodyPr rtlCol="0"/>
          <a:lstStyle/>
          <a:p>
            <a:pPr>
              <a:defRPr/>
            </a:pPr>
            <a:r>
              <a:rPr lang="de-DE" dirty="0" smtClean="0"/>
              <a:t>Energiespeichertechnologien</a:t>
            </a:r>
            <a:r>
              <a:rPr lang="de-DE" dirty="0" smtClean="0">
                <a:solidFill>
                  <a:srgbClr val="515151"/>
                </a:solidFill>
              </a:rPr>
              <a:t/>
            </a:r>
            <a:br>
              <a:rPr lang="de-DE" dirty="0" smtClean="0">
                <a:solidFill>
                  <a:srgbClr val="515151"/>
                </a:solidFill>
              </a:rPr>
            </a:br>
            <a:r>
              <a:rPr lang="de-DE" altLang="de-DE" sz="1800" dirty="0" smtClean="0">
                <a:solidFill>
                  <a:schemeClr val="tx1"/>
                </a:solidFill>
              </a:rPr>
              <a:t>Fokus </a:t>
            </a:r>
            <a:r>
              <a:rPr lang="de-DE" altLang="de-DE" sz="1800" dirty="0" smtClean="0">
                <a:solidFill>
                  <a:schemeClr val="tx1"/>
                </a:solidFill>
              </a:rPr>
              <a:t>thyssenkrupp </a:t>
            </a:r>
            <a:r>
              <a:rPr lang="de-DE" altLang="de-DE" sz="1800" dirty="0" smtClean="0">
                <a:solidFill>
                  <a:schemeClr val="tx1"/>
                </a:solidFill>
              </a:rPr>
              <a:t>Industrial Solutions</a:t>
            </a:r>
            <a:br>
              <a:rPr lang="de-DE" altLang="de-DE" sz="1800" dirty="0" smtClean="0">
                <a:solidFill>
                  <a:schemeClr val="tx1"/>
                </a:solidFill>
              </a:rPr>
            </a:b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49" name="Text Box 22"/>
          <p:cNvSpPr txBox="1">
            <a:spLocks noChangeArrowheads="1"/>
          </p:cNvSpPr>
          <p:nvPr/>
        </p:nvSpPr>
        <p:spPr bwMode="auto">
          <a:xfrm>
            <a:off x="416949" y="3393069"/>
            <a:ext cx="1129974" cy="61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Erneuerbare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Energien</a:t>
            </a:r>
          </a:p>
        </p:txBody>
      </p:sp>
      <p:sp>
        <p:nvSpPr>
          <p:cNvPr id="160" name="Line 34"/>
          <p:cNvSpPr>
            <a:spLocks noChangeShapeType="1"/>
          </p:cNvSpPr>
          <p:nvPr/>
        </p:nvSpPr>
        <p:spPr bwMode="auto">
          <a:xfrm flipH="1" flipV="1">
            <a:off x="3548153" y="2204434"/>
            <a:ext cx="0" cy="246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sz="1900" kern="0" dirty="0"/>
          </a:p>
        </p:txBody>
      </p:sp>
      <p:sp>
        <p:nvSpPr>
          <p:cNvPr id="163" name="Text Box 40"/>
          <p:cNvSpPr txBox="1">
            <a:spLocks noChangeArrowheads="1"/>
          </p:cNvSpPr>
          <p:nvPr/>
        </p:nvSpPr>
        <p:spPr bwMode="auto">
          <a:xfrm>
            <a:off x="1830653" y="3447412"/>
            <a:ext cx="354526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Elektrochemische Energiespeicher (RFB)</a:t>
            </a:r>
          </a:p>
        </p:txBody>
      </p:sp>
      <p:pic>
        <p:nvPicPr>
          <p:cNvPr id="193" name="Picture 3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071" y="2434999"/>
            <a:ext cx="1728167" cy="10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5" name="Line 14"/>
          <p:cNvSpPr>
            <a:spLocks noChangeShapeType="1"/>
          </p:cNvSpPr>
          <p:nvPr/>
        </p:nvSpPr>
        <p:spPr bwMode="auto">
          <a:xfrm rot="16200000" flipH="1" flipV="1">
            <a:off x="1566389" y="2818238"/>
            <a:ext cx="0" cy="2262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59" name="Line 33"/>
          <p:cNvSpPr>
            <a:spLocks noChangeShapeType="1"/>
          </p:cNvSpPr>
          <p:nvPr/>
        </p:nvSpPr>
        <p:spPr bwMode="auto">
          <a:xfrm>
            <a:off x="1679509" y="3099175"/>
            <a:ext cx="100456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sz="1900" kern="0" dirty="0"/>
          </a:p>
        </p:txBody>
      </p:sp>
    </p:spTree>
    <p:extLst>
      <p:ext uri="{BB962C8B-B14F-4D97-AF65-F5344CB8AC3E}">
        <p14:creationId xmlns:p14="http://schemas.microsoft.com/office/powerpoint/2010/main" val="221276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kt 2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35494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2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4139" y="515897"/>
            <a:ext cx="3086100" cy="2144984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 bwMode="auto">
          <a:xfrm>
            <a:off x="7344139" y="515898"/>
            <a:ext cx="3086100" cy="2144983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621" y="1652769"/>
            <a:ext cx="2209800" cy="2609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704756"/>
            <a:ext cx="1847840" cy="252998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" name="Form 3"/>
          <p:cNvSpPr/>
          <p:nvPr/>
        </p:nvSpPr>
        <p:spPr>
          <a:xfrm>
            <a:off x="1273958" y="1555965"/>
            <a:ext cx="9596865" cy="460933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4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6" name="Freihandform 5"/>
          <p:cNvSpPr/>
          <p:nvPr/>
        </p:nvSpPr>
        <p:spPr>
          <a:xfrm>
            <a:off x="2635807" y="4831686"/>
            <a:ext cx="1927481" cy="1097022"/>
          </a:xfrm>
          <a:custGeom>
            <a:avLst/>
            <a:gdLst>
              <a:gd name="connsiteX0" fmla="*/ 0 w 1927481"/>
              <a:gd name="connsiteY0" fmla="*/ 0 h 1097022"/>
              <a:gd name="connsiteX1" fmla="*/ 1927481 w 1927481"/>
              <a:gd name="connsiteY1" fmla="*/ 0 h 1097022"/>
              <a:gd name="connsiteX2" fmla="*/ 1927481 w 1927481"/>
              <a:gd name="connsiteY2" fmla="*/ 1097022 h 1097022"/>
              <a:gd name="connsiteX3" fmla="*/ 0 w 1927481"/>
              <a:gd name="connsiteY3" fmla="*/ 1097022 h 1097022"/>
              <a:gd name="connsiteX4" fmla="*/ 0 w 1927481"/>
              <a:gd name="connsiteY4" fmla="*/ 0 h 109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7481" h="1097022">
                <a:moveTo>
                  <a:pt x="0" y="0"/>
                </a:moveTo>
                <a:lnTo>
                  <a:pt x="1927481" y="0"/>
                </a:lnTo>
                <a:lnTo>
                  <a:pt x="1927481" y="1097022"/>
                </a:lnTo>
                <a:lnTo>
                  <a:pt x="0" y="1097022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9880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>
                <a:solidFill>
                  <a:schemeClr val="accent5"/>
                </a:solidFill>
              </a:rPr>
              <a:t>1950er</a:t>
            </a: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400" kern="1200" dirty="0" smtClean="0"/>
              <a:t>Erste Patente angemeldet</a:t>
            </a:r>
            <a:endParaRPr lang="de-DE" sz="1400" kern="1200" dirty="0"/>
          </a:p>
        </p:txBody>
      </p:sp>
      <p:sp>
        <p:nvSpPr>
          <p:cNvPr id="8" name="Freihandform 7"/>
          <p:cNvSpPr/>
          <p:nvPr/>
        </p:nvSpPr>
        <p:spPr>
          <a:xfrm>
            <a:off x="4108848" y="4057159"/>
            <a:ext cx="1224240" cy="1931313"/>
          </a:xfrm>
          <a:custGeom>
            <a:avLst/>
            <a:gdLst>
              <a:gd name="connsiteX0" fmla="*/ 0 w 1224240"/>
              <a:gd name="connsiteY0" fmla="*/ 0 h 1931313"/>
              <a:gd name="connsiteX1" fmla="*/ 1224240 w 1224240"/>
              <a:gd name="connsiteY1" fmla="*/ 0 h 1931313"/>
              <a:gd name="connsiteX2" fmla="*/ 1224240 w 1224240"/>
              <a:gd name="connsiteY2" fmla="*/ 1931313 h 1931313"/>
              <a:gd name="connsiteX3" fmla="*/ 0 w 1224240"/>
              <a:gd name="connsiteY3" fmla="*/ 1931313 h 1931313"/>
              <a:gd name="connsiteX4" fmla="*/ 0 w 1224240"/>
              <a:gd name="connsiteY4" fmla="*/ 0 h 193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240" h="1931313">
                <a:moveTo>
                  <a:pt x="0" y="0"/>
                </a:moveTo>
                <a:lnTo>
                  <a:pt x="1224240" y="0"/>
                </a:lnTo>
                <a:lnTo>
                  <a:pt x="1224240" y="1931313"/>
                </a:lnTo>
                <a:lnTo>
                  <a:pt x="0" y="19313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0682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>
                <a:solidFill>
                  <a:schemeClr val="accent5"/>
                </a:solidFill>
              </a:rPr>
              <a:t>1970er</a:t>
            </a: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400" kern="1200" dirty="0" smtClean="0"/>
              <a:t>NASA RFB Programm</a:t>
            </a: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600" kern="1200" dirty="0">
              <a:solidFill>
                <a:schemeClr val="tx1">
                  <a:lumMod val="50000"/>
                  <a:lumOff val="50000"/>
                </a:schemeClr>
              </a:solidFill>
              <a:latin typeface="TKTypeRegular" panose="020B0306040000020004" pitchFamily="34" charset="0"/>
            </a:endParaRPr>
          </a:p>
        </p:txBody>
      </p:sp>
      <p:sp>
        <p:nvSpPr>
          <p:cNvPr id="14" name="Freihandform 13"/>
          <p:cNvSpPr/>
          <p:nvPr/>
        </p:nvSpPr>
        <p:spPr>
          <a:xfrm>
            <a:off x="5648053" y="3495535"/>
            <a:ext cx="1624228" cy="2590448"/>
          </a:xfrm>
          <a:custGeom>
            <a:avLst/>
            <a:gdLst>
              <a:gd name="connsiteX0" fmla="*/ 0 w 1624228"/>
              <a:gd name="connsiteY0" fmla="*/ 0 h 2590448"/>
              <a:gd name="connsiteX1" fmla="*/ 1624228 w 1624228"/>
              <a:gd name="connsiteY1" fmla="*/ 0 h 2590448"/>
              <a:gd name="connsiteX2" fmla="*/ 1624228 w 1624228"/>
              <a:gd name="connsiteY2" fmla="*/ 2590448 h 2590448"/>
              <a:gd name="connsiteX3" fmla="*/ 0 w 1624228"/>
              <a:gd name="connsiteY3" fmla="*/ 2590448 h 2590448"/>
              <a:gd name="connsiteX4" fmla="*/ 0 w 1624228"/>
              <a:gd name="connsiteY4" fmla="*/ 0 h 259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4228" h="2590448">
                <a:moveTo>
                  <a:pt x="0" y="0"/>
                </a:moveTo>
                <a:lnTo>
                  <a:pt x="1624228" y="0"/>
                </a:lnTo>
                <a:lnTo>
                  <a:pt x="1624228" y="2590448"/>
                </a:lnTo>
                <a:lnTo>
                  <a:pt x="0" y="25904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7576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>
                <a:solidFill>
                  <a:schemeClr val="accent5"/>
                </a:solidFill>
              </a:rPr>
              <a:t>1980er</a:t>
            </a: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400" kern="1200" dirty="0" smtClean="0"/>
              <a:t>Fokussierung auf das All-Vanadium- System </a:t>
            </a:r>
          </a:p>
        </p:txBody>
      </p:sp>
      <p:sp>
        <p:nvSpPr>
          <p:cNvPr id="19" name="Freihandform 18"/>
          <p:cNvSpPr/>
          <p:nvPr/>
        </p:nvSpPr>
        <p:spPr>
          <a:xfrm>
            <a:off x="7263549" y="3077046"/>
            <a:ext cx="2040248" cy="3088257"/>
          </a:xfrm>
          <a:custGeom>
            <a:avLst/>
            <a:gdLst>
              <a:gd name="connsiteX0" fmla="*/ 0 w 2040248"/>
              <a:gd name="connsiteY0" fmla="*/ 0 h 3088257"/>
              <a:gd name="connsiteX1" fmla="*/ 2040248 w 2040248"/>
              <a:gd name="connsiteY1" fmla="*/ 0 h 3088257"/>
              <a:gd name="connsiteX2" fmla="*/ 2040248 w 2040248"/>
              <a:gd name="connsiteY2" fmla="*/ 3088257 h 3088257"/>
              <a:gd name="connsiteX3" fmla="*/ 0 w 2040248"/>
              <a:gd name="connsiteY3" fmla="*/ 3088257 h 3088257"/>
              <a:gd name="connsiteX4" fmla="*/ 0 w 2040248"/>
              <a:gd name="connsiteY4" fmla="*/ 0 h 308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248" h="3088257">
                <a:moveTo>
                  <a:pt x="0" y="0"/>
                </a:moveTo>
                <a:lnTo>
                  <a:pt x="2040248" y="0"/>
                </a:lnTo>
                <a:lnTo>
                  <a:pt x="2040248" y="3088257"/>
                </a:lnTo>
                <a:lnTo>
                  <a:pt x="0" y="3088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2285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>
                <a:solidFill>
                  <a:schemeClr val="accent5"/>
                </a:solidFill>
              </a:rPr>
              <a:t>2000er</a:t>
            </a: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400" kern="1200" dirty="0" smtClean="0"/>
              <a:t>Erste kommerzielle All-Vanadium </a:t>
            </a:r>
            <a:r>
              <a:rPr lang="de-DE" sz="1400" kern="1200" dirty="0" err="1" smtClean="0"/>
              <a:t>Redox</a:t>
            </a:r>
            <a:r>
              <a:rPr lang="de-DE" sz="1400" kern="1200" dirty="0" smtClean="0"/>
              <a:t>-Flow-Speicher im </a:t>
            </a:r>
            <a:br>
              <a:rPr lang="de-DE" sz="1400" kern="1200" dirty="0" smtClean="0"/>
            </a:br>
            <a:r>
              <a:rPr lang="de-DE" sz="1400" kern="1200" dirty="0" smtClean="0"/>
              <a:t>kW-Maßstab</a:t>
            </a:r>
          </a:p>
        </p:txBody>
      </p:sp>
      <p:sp>
        <p:nvSpPr>
          <p:cNvPr id="21" name="Freihandform 20"/>
          <p:cNvSpPr/>
          <p:nvPr/>
        </p:nvSpPr>
        <p:spPr>
          <a:xfrm>
            <a:off x="9209310" y="2831316"/>
            <a:ext cx="2035262" cy="2830883"/>
          </a:xfrm>
          <a:custGeom>
            <a:avLst/>
            <a:gdLst>
              <a:gd name="connsiteX0" fmla="*/ 0 w 2035262"/>
              <a:gd name="connsiteY0" fmla="*/ 0 h 2830883"/>
              <a:gd name="connsiteX1" fmla="*/ 2035262 w 2035262"/>
              <a:gd name="connsiteY1" fmla="*/ 0 h 2830883"/>
              <a:gd name="connsiteX2" fmla="*/ 2035262 w 2035262"/>
              <a:gd name="connsiteY2" fmla="*/ 2830883 h 2830883"/>
              <a:gd name="connsiteX3" fmla="*/ 0 w 2035262"/>
              <a:gd name="connsiteY3" fmla="*/ 2830883 h 2830883"/>
              <a:gd name="connsiteX4" fmla="*/ 0 w 2035262"/>
              <a:gd name="connsiteY4" fmla="*/ 0 h 283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5262" h="2830883">
                <a:moveTo>
                  <a:pt x="0" y="0"/>
                </a:moveTo>
                <a:lnTo>
                  <a:pt x="2035262" y="0"/>
                </a:lnTo>
                <a:lnTo>
                  <a:pt x="2035262" y="2830883"/>
                </a:lnTo>
                <a:lnTo>
                  <a:pt x="0" y="28308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8719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>
                <a:solidFill>
                  <a:schemeClr val="accent5"/>
                </a:solidFill>
              </a:rPr>
              <a:t>Heute</a:t>
            </a:r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400" kern="1200" dirty="0" smtClean="0"/>
              <a:t>Die Energiewende braucht Energie-speicher im </a:t>
            </a:r>
            <a:br>
              <a:rPr lang="de-DE" sz="1400" kern="1200" dirty="0" smtClean="0"/>
            </a:br>
            <a:r>
              <a:rPr lang="de-DE" sz="1400" kern="1200" dirty="0" smtClean="0"/>
              <a:t>MW-Bereich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dirty="0" err="1" smtClean="0"/>
              <a:t>Redox</a:t>
            </a:r>
            <a:r>
              <a:rPr lang="de-DE" dirty="0" smtClean="0"/>
              <a:t>-Flow-Speicher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Wo kommt die Technologie her?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567942" y="2650416"/>
            <a:ext cx="844783" cy="51552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50000"/>
              </a:lnSpc>
              <a:defRPr/>
            </a:pPr>
            <a:r>
              <a:rPr lang="de-DE" sz="5300" baseline="300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23</a:t>
            </a:r>
            <a:r>
              <a:rPr lang="de-DE" sz="53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V</a:t>
            </a:r>
          </a:p>
          <a:p>
            <a:pPr>
              <a:lnSpc>
                <a:spcPct val="50000"/>
              </a:lnSpc>
              <a:defRPr/>
            </a:pPr>
            <a:r>
              <a:rPr lang="de-DE" sz="14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Vanadium</a:t>
            </a:r>
          </a:p>
        </p:txBody>
      </p:sp>
      <p:sp>
        <p:nvSpPr>
          <p:cNvPr id="5" name="Ellipse 4"/>
          <p:cNvSpPr/>
          <p:nvPr/>
        </p:nvSpPr>
        <p:spPr>
          <a:xfrm>
            <a:off x="2506028" y="4866022"/>
            <a:ext cx="169623" cy="169623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7" name="Ellipse 6"/>
          <p:cNvSpPr/>
          <p:nvPr/>
        </p:nvSpPr>
        <p:spPr>
          <a:xfrm>
            <a:off x="3976099" y="3924412"/>
            <a:ext cx="265497" cy="265497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197336"/>
              <a:satOff val="-9147"/>
              <a:lumOff val="8867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9" name="Ellipse 8"/>
          <p:cNvSpPr/>
          <p:nvPr/>
        </p:nvSpPr>
        <p:spPr>
          <a:xfrm>
            <a:off x="5479216" y="3318533"/>
            <a:ext cx="353997" cy="353997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394673"/>
              <a:satOff val="-18293"/>
              <a:lumOff val="17735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18" name="Ellipse 17"/>
          <p:cNvSpPr/>
          <p:nvPr/>
        </p:nvSpPr>
        <p:spPr>
          <a:xfrm>
            <a:off x="6997912" y="2862694"/>
            <a:ext cx="457246" cy="457246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592009"/>
              <a:satOff val="-27440"/>
              <a:lumOff val="2660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20" name="Ellipse 19"/>
          <p:cNvSpPr/>
          <p:nvPr/>
        </p:nvSpPr>
        <p:spPr>
          <a:xfrm>
            <a:off x="8906774" y="2524616"/>
            <a:ext cx="582620" cy="582620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789346"/>
              <a:satOff val="-36587"/>
              <a:lumOff val="3547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947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1. ODC</a:t>
            </a:r>
            <a:r>
              <a:rPr lang="de-DE" dirty="0"/>
              <a:t>: Oxygen </a:t>
            </a:r>
            <a:r>
              <a:rPr lang="de-DE" dirty="0" err="1"/>
              <a:t>Depolarized</a:t>
            </a:r>
            <a:r>
              <a:rPr lang="de-DE" dirty="0"/>
              <a:t> </a:t>
            </a:r>
            <a:r>
              <a:rPr lang="de-DE" dirty="0" err="1"/>
              <a:t>Cathodes</a:t>
            </a:r>
            <a:r>
              <a:rPr lang="de-DE" dirty="0"/>
              <a:t> (Sauerstoffverzehrkathode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dirty="0" err="1" smtClean="0"/>
              <a:t>Redox</a:t>
            </a:r>
            <a:r>
              <a:rPr lang="de-DE" dirty="0" smtClean="0"/>
              <a:t>-Flow-Speicher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Wo kommen wir her?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4342" name="Line 17"/>
          <p:cNvSpPr>
            <a:spLocks noChangeShapeType="1"/>
          </p:cNvSpPr>
          <p:nvPr/>
        </p:nvSpPr>
        <p:spPr bwMode="auto">
          <a:xfrm>
            <a:off x="7667007" y="2269115"/>
            <a:ext cx="0" cy="9699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4343" name="Text Box 18"/>
          <p:cNvSpPr txBox="1">
            <a:spLocks noChangeArrowheads="1"/>
          </p:cNvSpPr>
          <p:nvPr/>
        </p:nvSpPr>
        <p:spPr bwMode="auto">
          <a:xfrm>
            <a:off x="6909240" y="2761241"/>
            <a:ext cx="738139" cy="37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~ 1,8 m</a:t>
            </a:r>
          </a:p>
        </p:txBody>
      </p:sp>
      <p:sp>
        <p:nvSpPr>
          <p:cNvPr id="14344" name="Rechteck 1"/>
          <p:cNvSpPr>
            <a:spLocks noChangeArrowheads="1"/>
          </p:cNvSpPr>
          <p:nvPr/>
        </p:nvSpPr>
        <p:spPr bwMode="auto">
          <a:xfrm>
            <a:off x="335360" y="4562896"/>
            <a:ext cx="3341230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smtClean="0"/>
              <a:t>Salzsäure ODC</a:t>
            </a:r>
            <a:r>
              <a:rPr lang="de-DE" altLang="de-DE" baseline="30000" dirty="0" smtClean="0"/>
              <a:t>1</a:t>
            </a:r>
            <a:r>
              <a:rPr lang="de-DE" altLang="de-DE" dirty="0" smtClean="0"/>
              <a:t>-Membranelektrolyse</a:t>
            </a:r>
            <a:endParaRPr lang="de-DE" altLang="de-DE" dirty="0"/>
          </a:p>
        </p:txBody>
      </p:sp>
      <p:sp>
        <p:nvSpPr>
          <p:cNvPr id="14346" name="Rechteck 45"/>
          <p:cNvSpPr>
            <a:spLocks noChangeArrowheads="1"/>
          </p:cNvSpPr>
          <p:nvPr/>
        </p:nvSpPr>
        <p:spPr bwMode="auto">
          <a:xfrm>
            <a:off x="7991237" y="4732986"/>
            <a:ext cx="1167045" cy="86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smtClean="0"/>
              <a:t>Chloralkali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smtClean="0"/>
              <a:t>Membran-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err="1" smtClean="0"/>
              <a:t>elektrolyse</a:t>
            </a:r>
            <a:endParaRPr lang="de-DE" altLang="de-DE" dirty="0"/>
          </a:p>
        </p:txBody>
      </p:sp>
      <p:sp>
        <p:nvSpPr>
          <p:cNvPr id="14347" name="Rechteck 49"/>
          <p:cNvSpPr>
            <a:spLocks noChangeArrowheads="1"/>
          </p:cNvSpPr>
          <p:nvPr/>
        </p:nvSpPr>
        <p:spPr bwMode="auto">
          <a:xfrm>
            <a:off x="10451317" y="2221110"/>
            <a:ext cx="1657351" cy="86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smtClean="0"/>
              <a:t>Salzsäure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smtClean="0"/>
              <a:t>Diaphragma-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err="1" smtClean="0"/>
              <a:t>elektrolyse</a:t>
            </a:r>
            <a:endParaRPr lang="de-DE" altLang="de-DE" dirty="0"/>
          </a:p>
        </p:txBody>
      </p:sp>
      <p:pic>
        <p:nvPicPr>
          <p:cNvPr id="14" name="Picture 15" descr="BMS-Foto_Zellensa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08" y="1556792"/>
            <a:ext cx="3895213" cy="292304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204" y="3564307"/>
            <a:ext cx="3252056" cy="208764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6" descr="Diaphragma HCL Elektrolyseu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428" y="1460113"/>
            <a:ext cx="2641547" cy="2004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utoShape 72"/>
          <p:cNvSpPr>
            <a:spLocks noChangeArrowheads="1"/>
          </p:cNvSpPr>
          <p:nvPr/>
        </p:nvSpPr>
        <p:spPr bwMode="auto">
          <a:xfrm>
            <a:off x="0" y="5732934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marL="1588" eaLnBrk="0" hangingPunct="0">
              <a:lnSpc>
                <a:spcPct val="90000"/>
              </a:lnSpc>
              <a:defRPr/>
            </a:pPr>
            <a:r>
              <a:rPr lang="de-DE" sz="1600" kern="0" dirty="0">
                <a:solidFill>
                  <a:srgbClr val="FFFFFF"/>
                </a:solidFill>
              </a:rPr>
              <a:t>Referenz: Weltweit mehr als 400 Elektrolyseanlagen gebaut </a:t>
            </a:r>
          </a:p>
        </p:txBody>
      </p:sp>
    </p:spTree>
    <p:extLst>
      <p:ext uri="{BB962C8B-B14F-4D97-AF65-F5344CB8AC3E}">
        <p14:creationId xmlns:p14="http://schemas.microsoft.com/office/powerpoint/2010/main" val="269022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1.  </a:t>
            </a:r>
            <a:r>
              <a:rPr lang="de-DE" dirty="0"/>
              <a:t>OCT: One </a:t>
            </a:r>
            <a:r>
              <a:rPr lang="de-DE" dirty="0" err="1"/>
              <a:t>Compartment</a:t>
            </a:r>
            <a:r>
              <a:rPr lang="de-DE" dirty="0"/>
              <a:t> </a:t>
            </a:r>
            <a:r>
              <a:rPr lang="de-DE" dirty="0" err="1" smtClean="0"/>
              <a:t>Testcell</a:t>
            </a:r>
            <a:endParaRPr lang="de-DE" dirty="0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dirty="0" err="1" smtClean="0"/>
              <a:t>Redox</a:t>
            </a:r>
            <a:r>
              <a:rPr lang="de-DE" dirty="0" smtClean="0"/>
              <a:t>-Flow-Speicher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Wo wollen wir hin?</a:t>
            </a:r>
            <a:endParaRPr lang="de-DE" sz="1800" dirty="0">
              <a:solidFill>
                <a:schemeClr val="tx1"/>
              </a:solidFill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335361" y="1556792"/>
            <a:ext cx="9489293" cy="4040865"/>
            <a:chOff x="251520" y="807554"/>
            <a:chExt cx="8177028" cy="3482057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4820" y="807554"/>
              <a:ext cx="450850" cy="2987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7833" y="3342791"/>
              <a:ext cx="450850" cy="4524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Pfeil nach rechts 20"/>
            <p:cNvSpPr/>
            <p:nvPr/>
          </p:nvSpPr>
          <p:spPr bwMode="auto">
            <a:xfrm rot="10800000">
              <a:off x="6858695" y="3049104"/>
              <a:ext cx="574675" cy="747712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800"/>
                </a:spcAft>
                <a:defRPr/>
              </a:pPr>
              <a:endParaRPr lang="de-DE" sz="2100" dirty="0">
                <a:solidFill>
                  <a:srgbClr val="000000"/>
                </a:solidFill>
              </a:endParaRPr>
            </a:p>
          </p:txBody>
        </p:sp>
        <p:sp>
          <p:nvSpPr>
            <p:cNvPr id="23" name="Rechteck 12"/>
            <p:cNvSpPr>
              <a:spLocks noChangeArrowheads="1"/>
            </p:cNvSpPr>
            <p:nvPr/>
          </p:nvSpPr>
          <p:spPr bwMode="auto">
            <a:xfrm>
              <a:off x="7179554" y="3780941"/>
              <a:ext cx="1248994" cy="5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RFB-Laborzelle</a:t>
              </a:r>
              <a:br>
                <a:rPr lang="de-DE" altLang="de-DE" dirty="0" smtClean="0">
                  <a:latin typeface="+mn-lt"/>
                </a:rPr>
              </a:br>
              <a:r>
                <a:rPr lang="de-DE" altLang="de-DE" dirty="0" smtClean="0">
                  <a:latin typeface="+mn-lt"/>
                </a:rPr>
                <a:t>(0,01 m²)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25" name="Rechteck 13"/>
            <p:cNvSpPr>
              <a:spLocks noChangeArrowheads="1"/>
            </p:cNvSpPr>
            <p:nvPr/>
          </p:nvSpPr>
          <p:spPr bwMode="auto">
            <a:xfrm>
              <a:off x="5929856" y="3780941"/>
              <a:ext cx="1262366" cy="5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RFB OCT-Zelle*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(0,16 m²)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26" name="Rechteck 25"/>
            <p:cNvSpPr>
              <a:spLocks noChangeAspect="1"/>
            </p:cNvSpPr>
            <p:nvPr/>
          </p:nvSpPr>
          <p:spPr>
            <a:xfrm>
              <a:off x="251520" y="817079"/>
              <a:ext cx="5310188" cy="2963862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78000">
                  <a:schemeClr val="bg1">
                    <a:lumMod val="7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ln w="25400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800"/>
                </a:spcAft>
                <a:defRPr/>
              </a:pPr>
              <a:endParaRPr lang="de-DE" sz="2100" dirty="0">
                <a:solidFill>
                  <a:srgbClr val="000000"/>
                </a:solidFill>
              </a:endParaRPr>
            </a:p>
          </p:txBody>
        </p:sp>
        <p:sp>
          <p:nvSpPr>
            <p:cNvPr id="27" name="Pfeil nach rechts 26"/>
            <p:cNvSpPr/>
            <p:nvPr/>
          </p:nvSpPr>
          <p:spPr bwMode="auto">
            <a:xfrm rot="10800000">
              <a:off x="5634733" y="3049104"/>
              <a:ext cx="574675" cy="747712"/>
            </a:xfrm>
            <a:prstGeom prst="rightArrow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anchor="ctr"/>
            <a:lstStyle/>
            <a:p>
              <a:pPr algn="ctr">
                <a:lnSpc>
                  <a:spcPct val="90000"/>
                </a:lnSpc>
                <a:spcAft>
                  <a:spcPts val="800"/>
                </a:spcAft>
                <a:defRPr/>
              </a:pPr>
              <a:endParaRPr lang="de-DE" sz="2100" dirty="0">
                <a:solidFill>
                  <a:srgbClr val="000000"/>
                </a:solidFill>
              </a:endParaRPr>
            </a:p>
          </p:txBody>
        </p:sp>
        <p:sp>
          <p:nvSpPr>
            <p:cNvPr id="28" name="Rechteck 13"/>
            <p:cNvSpPr>
              <a:spLocks noChangeArrowheads="1"/>
            </p:cNvSpPr>
            <p:nvPr/>
          </p:nvSpPr>
          <p:spPr bwMode="auto">
            <a:xfrm>
              <a:off x="2146685" y="3780941"/>
              <a:ext cx="1521447" cy="5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RFB </a:t>
              </a:r>
              <a:r>
                <a:rPr lang="de-DE" altLang="de-DE" dirty="0" err="1" smtClean="0">
                  <a:latin typeface="+mn-lt"/>
                </a:rPr>
                <a:t>full</a:t>
              </a:r>
              <a:r>
                <a:rPr lang="de-DE" altLang="de-DE" dirty="0" smtClean="0">
                  <a:latin typeface="+mn-lt"/>
                </a:rPr>
                <a:t> </a:t>
              </a:r>
              <a:r>
                <a:rPr lang="de-DE" altLang="de-DE" dirty="0" err="1" smtClean="0">
                  <a:latin typeface="+mn-lt"/>
                </a:rPr>
                <a:t>scale</a:t>
              </a:r>
              <a:r>
                <a:rPr lang="de-DE" altLang="de-DE" dirty="0" smtClean="0">
                  <a:latin typeface="+mn-lt"/>
                </a:rPr>
                <a:t> Zelle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(~ 2,7 m²)</a:t>
              </a:r>
              <a:endParaRPr lang="de-DE" altLang="de-DE" dirty="0">
                <a:latin typeface="+mn-lt"/>
              </a:endParaRPr>
            </a:p>
          </p:txBody>
        </p:sp>
        <p:pic>
          <p:nvPicPr>
            <p:cNvPr id="29" name="Picture 13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283" y="837716"/>
              <a:ext cx="1360487" cy="294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hteck 13"/>
            <p:cNvSpPr>
              <a:spLocks noChangeArrowheads="1"/>
            </p:cNvSpPr>
            <p:nvPr/>
          </p:nvSpPr>
          <p:spPr bwMode="auto">
            <a:xfrm>
              <a:off x="4439818" y="3785704"/>
              <a:ext cx="891231" cy="503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MCT-Zelle</a:t>
              </a:r>
            </a:p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(~ 0,6 m²)</a:t>
              </a:r>
              <a:endParaRPr lang="de-DE" altLang="de-DE" dirty="0">
                <a:latin typeface="+mn-lt"/>
              </a:endParaRPr>
            </a:p>
          </p:txBody>
        </p:sp>
      </p:grpSp>
      <p:sp>
        <p:nvSpPr>
          <p:cNvPr id="18" name="AutoShape 72"/>
          <p:cNvSpPr>
            <a:spLocks noChangeArrowheads="1"/>
          </p:cNvSpPr>
          <p:nvPr/>
        </p:nvSpPr>
        <p:spPr bwMode="auto">
          <a:xfrm>
            <a:off x="0" y="5732934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marL="1588" eaLnBrk="0" hangingPunct="0">
              <a:lnSpc>
                <a:spcPct val="90000"/>
              </a:lnSpc>
              <a:defRPr/>
            </a:pPr>
            <a:r>
              <a:rPr lang="de-DE" sz="1600" kern="0" dirty="0">
                <a:solidFill>
                  <a:srgbClr val="FFFFFF"/>
                </a:solidFill>
              </a:rPr>
              <a:t>Nutzung von Skaleneffekten - </a:t>
            </a:r>
            <a:r>
              <a:rPr lang="de-DE" sz="1600" kern="0" dirty="0" err="1">
                <a:solidFill>
                  <a:srgbClr val="FFFFFF"/>
                </a:solidFill>
              </a:rPr>
              <a:t>economy</a:t>
            </a:r>
            <a:r>
              <a:rPr lang="de-DE" sz="1600" kern="0" dirty="0">
                <a:solidFill>
                  <a:srgbClr val="FFFFFF"/>
                </a:solidFill>
              </a:rPr>
              <a:t>-of-</a:t>
            </a:r>
            <a:r>
              <a:rPr lang="de-DE" sz="1600" kern="0" dirty="0" err="1">
                <a:solidFill>
                  <a:srgbClr val="FFFFFF"/>
                </a:solidFill>
              </a:rPr>
              <a:t>scale</a:t>
            </a:r>
            <a:r>
              <a:rPr lang="de-DE" sz="1600" kern="0" dirty="0">
                <a:solidFill>
                  <a:srgbClr val="FFFFFF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7231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dirty="0" err="1" smtClean="0">
                <a:latin typeface="TKTypeMedium"/>
              </a:rPr>
              <a:t>Redox</a:t>
            </a:r>
            <a:r>
              <a:rPr lang="de-DE" dirty="0" smtClean="0">
                <a:latin typeface="TKTypeMedium"/>
              </a:rPr>
              <a:t>-Flow-Speicher</a:t>
            </a:r>
            <a:br>
              <a:rPr lang="de-DE" dirty="0" smtClean="0">
                <a:latin typeface="TKTypeMedium"/>
              </a:rPr>
            </a:br>
            <a:r>
              <a:rPr lang="de-DE" sz="1800" dirty="0" err="1" smtClean="0">
                <a:solidFill>
                  <a:schemeClr val="tx1"/>
                </a:solidFill>
              </a:rPr>
              <a:t>Prinzipskizze</a:t>
            </a:r>
            <a:r>
              <a:rPr lang="de-DE" sz="1800" dirty="0" smtClean="0">
                <a:solidFill>
                  <a:schemeClr val="tx1"/>
                </a:solidFill>
              </a:rPr>
              <a:t> - Zelldesign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6387" name="Rechteck 3"/>
          <p:cNvSpPr>
            <a:spLocks noChangeArrowheads="1"/>
          </p:cNvSpPr>
          <p:nvPr/>
        </p:nvSpPr>
        <p:spPr bwMode="auto">
          <a:xfrm>
            <a:off x="3543302" y="5590568"/>
            <a:ext cx="551815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900" dirty="0">
                <a:latin typeface="+mn-lt"/>
              </a:rPr>
              <a:t>VO</a:t>
            </a:r>
            <a:r>
              <a:rPr lang="de-DE" altLang="de-DE" sz="1900" baseline="-25000" dirty="0">
                <a:latin typeface="+mn-lt"/>
              </a:rPr>
              <a:t>2</a:t>
            </a:r>
            <a:r>
              <a:rPr lang="de-DE" altLang="de-DE" sz="1900" baseline="30000" dirty="0">
                <a:latin typeface="+mn-lt"/>
              </a:rPr>
              <a:t>+</a:t>
            </a:r>
            <a:r>
              <a:rPr lang="de-DE" altLang="de-DE" sz="1900" dirty="0">
                <a:latin typeface="+mn-lt"/>
              </a:rPr>
              <a:t> + e</a:t>
            </a:r>
            <a:r>
              <a:rPr lang="de-DE" altLang="de-DE" sz="1900" baseline="30000" dirty="0">
                <a:latin typeface="+mn-lt"/>
              </a:rPr>
              <a:t>-</a:t>
            </a:r>
            <a:r>
              <a:rPr lang="de-DE" altLang="de-DE" sz="1900" dirty="0">
                <a:latin typeface="+mn-lt"/>
              </a:rPr>
              <a:t> + 2H</a:t>
            </a:r>
            <a:r>
              <a:rPr lang="de-DE" altLang="de-DE" sz="1900" baseline="30000" dirty="0">
                <a:latin typeface="+mn-lt"/>
              </a:rPr>
              <a:t>+</a:t>
            </a:r>
            <a:r>
              <a:rPr lang="de-DE" altLang="de-DE" sz="1900" dirty="0">
                <a:latin typeface="+mn-lt"/>
              </a:rPr>
              <a:t> </a:t>
            </a:r>
            <a:r>
              <a:rPr lang="de-DE" altLang="de-DE" sz="1900" dirty="0">
                <a:latin typeface="+mn-lt"/>
                <a:sym typeface="Wingdings" pitchFamily="2" charset="2"/>
              </a:rPr>
              <a:t>                 </a:t>
            </a:r>
            <a:r>
              <a:rPr lang="de-DE" altLang="de-DE" sz="1900" dirty="0">
                <a:latin typeface="+mn-lt"/>
              </a:rPr>
              <a:t>VO</a:t>
            </a:r>
            <a:r>
              <a:rPr lang="de-DE" altLang="de-DE" sz="1900" baseline="30000" dirty="0">
                <a:latin typeface="+mn-lt"/>
              </a:rPr>
              <a:t>2+</a:t>
            </a:r>
            <a:r>
              <a:rPr lang="de-DE" altLang="de-DE" sz="1900" dirty="0">
                <a:latin typeface="+mn-lt"/>
              </a:rPr>
              <a:t> + H</a:t>
            </a:r>
            <a:r>
              <a:rPr lang="de-DE" altLang="de-DE" sz="1900" baseline="-25000" dirty="0">
                <a:latin typeface="+mn-lt"/>
              </a:rPr>
              <a:t>2</a:t>
            </a:r>
            <a:r>
              <a:rPr lang="de-DE" altLang="de-DE" sz="1900" dirty="0">
                <a:latin typeface="+mn-lt"/>
              </a:rPr>
              <a:t>O</a:t>
            </a:r>
          </a:p>
        </p:txBody>
      </p:sp>
      <p:sp>
        <p:nvSpPr>
          <p:cNvPr id="16388" name="Rechteck 2"/>
          <p:cNvSpPr>
            <a:spLocks noChangeArrowheads="1"/>
          </p:cNvSpPr>
          <p:nvPr/>
        </p:nvSpPr>
        <p:spPr bwMode="auto">
          <a:xfrm>
            <a:off x="4823884" y="5034943"/>
            <a:ext cx="308186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900" dirty="0">
                <a:latin typeface="+mn-lt"/>
              </a:rPr>
              <a:t>V</a:t>
            </a:r>
            <a:r>
              <a:rPr lang="de-DE" altLang="de-DE" sz="1900" baseline="30000" dirty="0">
                <a:latin typeface="+mn-lt"/>
              </a:rPr>
              <a:t>2+</a:t>
            </a:r>
            <a:r>
              <a:rPr lang="de-DE" altLang="de-DE" sz="1900" dirty="0">
                <a:latin typeface="+mn-lt"/>
              </a:rPr>
              <a:t>    </a:t>
            </a:r>
            <a:r>
              <a:rPr lang="de-DE" altLang="de-DE" sz="1900" dirty="0">
                <a:latin typeface="+mn-lt"/>
                <a:sym typeface="Wingdings" pitchFamily="2" charset="2"/>
              </a:rPr>
              <a:t>              </a:t>
            </a:r>
            <a:r>
              <a:rPr lang="de-DE" altLang="de-DE" sz="1900" dirty="0">
                <a:latin typeface="+mn-lt"/>
              </a:rPr>
              <a:t>V</a:t>
            </a:r>
            <a:r>
              <a:rPr lang="de-DE" altLang="de-DE" sz="1900" baseline="30000" dirty="0">
                <a:latin typeface="+mn-lt"/>
              </a:rPr>
              <a:t>3+</a:t>
            </a:r>
            <a:r>
              <a:rPr lang="de-DE" altLang="de-DE" sz="1900" dirty="0">
                <a:latin typeface="+mn-lt"/>
              </a:rPr>
              <a:t> + e</a:t>
            </a:r>
            <a:r>
              <a:rPr lang="de-DE" altLang="de-DE" sz="1900" baseline="30000" dirty="0">
                <a:latin typeface="+mn-lt"/>
              </a:rPr>
              <a:t>-</a:t>
            </a:r>
            <a:endParaRPr lang="de-DE" altLang="de-DE" sz="1900" dirty="0">
              <a:latin typeface="+mn-lt"/>
            </a:endParaRPr>
          </a:p>
        </p:txBody>
      </p:sp>
      <p:sp>
        <p:nvSpPr>
          <p:cNvPr id="16389" name="Rechteck 117"/>
          <p:cNvSpPr>
            <a:spLocks noChangeArrowheads="1"/>
          </p:cNvSpPr>
          <p:nvPr/>
        </p:nvSpPr>
        <p:spPr bwMode="auto">
          <a:xfrm>
            <a:off x="5327157" y="4887304"/>
            <a:ext cx="967316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C00000"/>
                </a:solidFill>
                <a:latin typeface="+mn-lt"/>
              </a:rPr>
              <a:t> Entladen</a:t>
            </a:r>
          </a:p>
        </p:txBody>
      </p:sp>
      <p:sp>
        <p:nvSpPr>
          <p:cNvPr id="16390" name="Rechteck 118"/>
          <p:cNvSpPr>
            <a:spLocks noChangeArrowheads="1"/>
          </p:cNvSpPr>
          <p:nvPr/>
        </p:nvSpPr>
        <p:spPr bwMode="auto">
          <a:xfrm>
            <a:off x="5443573" y="5236555"/>
            <a:ext cx="749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317334"/>
                </a:solidFill>
                <a:latin typeface="+mn-lt"/>
              </a:rPr>
              <a:t>Laden</a:t>
            </a:r>
          </a:p>
        </p:txBody>
      </p:sp>
      <p:graphicFrame>
        <p:nvGraphicFramePr>
          <p:cNvPr id="16391" name="Objek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322428"/>
              </p:ext>
            </p:extLst>
          </p:nvPr>
        </p:nvGraphicFramePr>
        <p:xfrm>
          <a:off x="5231904" y="5109554"/>
          <a:ext cx="1077384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ChemSketch" r:id="rId4" imgW="807720" imgH="161544" progId="ACD.ChemSketch.20">
                  <p:embed/>
                </p:oleObj>
              </mc:Choice>
              <mc:Fallback>
                <p:oleObj name="ChemSketch" r:id="rId4" imgW="807720" imgH="161544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1904" y="5109554"/>
                        <a:ext cx="1077384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Objek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447818"/>
              </p:ext>
            </p:extLst>
          </p:nvPr>
        </p:nvGraphicFramePr>
        <p:xfrm>
          <a:off x="5231904" y="5679466"/>
          <a:ext cx="1077384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ChemSketch" r:id="rId6" imgW="807720" imgH="161544" progId="ACD.ChemSketch.20">
                  <p:embed/>
                </p:oleObj>
              </mc:Choice>
              <mc:Fallback>
                <p:oleObj name="ChemSketch" r:id="rId6" imgW="807720" imgH="161544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1904" y="5679466"/>
                        <a:ext cx="1077384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Rechteck 121"/>
          <p:cNvSpPr>
            <a:spLocks noChangeArrowheads="1"/>
          </p:cNvSpPr>
          <p:nvPr/>
        </p:nvSpPr>
        <p:spPr bwMode="auto">
          <a:xfrm>
            <a:off x="5320804" y="5460392"/>
            <a:ext cx="967317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C00000"/>
                </a:solidFill>
                <a:latin typeface="+mn-lt"/>
              </a:rPr>
              <a:t> Entladen</a:t>
            </a:r>
          </a:p>
        </p:txBody>
      </p:sp>
      <p:sp>
        <p:nvSpPr>
          <p:cNvPr id="16394" name="Rechteck 122"/>
          <p:cNvSpPr>
            <a:spLocks noChangeArrowheads="1"/>
          </p:cNvSpPr>
          <p:nvPr/>
        </p:nvSpPr>
        <p:spPr bwMode="auto">
          <a:xfrm>
            <a:off x="5437223" y="5811229"/>
            <a:ext cx="749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317334"/>
                </a:solidFill>
                <a:latin typeface="+mn-lt"/>
              </a:rPr>
              <a:t>Laden</a:t>
            </a:r>
          </a:p>
        </p:txBody>
      </p:sp>
      <p:sp>
        <p:nvSpPr>
          <p:cNvPr id="16400" name="Line 2"/>
          <p:cNvSpPr>
            <a:spLocks noChangeShapeType="1"/>
          </p:cNvSpPr>
          <p:nvPr/>
        </p:nvSpPr>
        <p:spPr bwMode="auto">
          <a:xfrm flipH="1">
            <a:off x="5439796" y="2195505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1" name="Line 3"/>
          <p:cNvSpPr>
            <a:spLocks noChangeShapeType="1"/>
          </p:cNvSpPr>
          <p:nvPr/>
        </p:nvSpPr>
        <p:spPr bwMode="auto">
          <a:xfrm flipH="1">
            <a:off x="5029691" y="2197250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2" name="Line 4"/>
          <p:cNvSpPr>
            <a:spLocks noChangeShapeType="1"/>
          </p:cNvSpPr>
          <p:nvPr/>
        </p:nvSpPr>
        <p:spPr bwMode="auto">
          <a:xfrm flipH="1">
            <a:off x="5844677" y="2188521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3" name="Line 5"/>
          <p:cNvSpPr>
            <a:spLocks noChangeShapeType="1"/>
          </p:cNvSpPr>
          <p:nvPr/>
        </p:nvSpPr>
        <p:spPr bwMode="auto">
          <a:xfrm flipH="1">
            <a:off x="6257395" y="2195505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4" name="Line 6"/>
          <p:cNvSpPr>
            <a:spLocks noChangeShapeType="1"/>
          </p:cNvSpPr>
          <p:nvPr/>
        </p:nvSpPr>
        <p:spPr bwMode="auto">
          <a:xfrm>
            <a:off x="5643543" y="2090745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5" name="Line 7"/>
          <p:cNvSpPr>
            <a:spLocks noChangeShapeType="1"/>
          </p:cNvSpPr>
          <p:nvPr/>
        </p:nvSpPr>
        <p:spPr bwMode="auto">
          <a:xfrm>
            <a:off x="6053648" y="2090745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6" name="Line 8"/>
          <p:cNvSpPr>
            <a:spLocks noChangeShapeType="1"/>
          </p:cNvSpPr>
          <p:nvPr/>
        </p:nvSpPr>
        <p:spPr bwMode="auto">
          <a:xfrm>
            <a:off x="6466365" y="2090745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7" name="Line 9"/>
          <p:cNvSpPr>
            <a:spLocks noChangeShapeType="1"/>
          </p:cNvSpPr>
          <p:nvPr/>
        </p:nvSpPr>
        <p:spPr bwMode="auto">
          <a:xfrm>
            <a:off x="6879083" y="2090745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08" name="Rectangle 10"/>
          <p:cNvSpPr>
            <a:spLocks noChangeArrowheads="1"/>
          </p:cNvSpPr>
          <p:nvPr/>
        </p:nvSpPr>
        <p:spPr bwMode="auto">
          <a:xfrm>
            <a:off x="5283069" y="2316853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09" name="Rectangle 11"/>
          <p:cNvSpPr>
            <a:spLocks noChangeArrowheads="1"/>
          </p:cNvSpPr>
          <p:nvPr/>
        </p:nvSpPr>
        <p:spPr bwMode="auto">
          <a:xfrm>
            <a:off x="6517303" y="2316853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12" name="Rectangle 14"/>
          <p:cNvSpPr>
            <a:spLocks noChangeArrowheads="1"/>
          </p:cNvSpPr>
          <p:nvPr/>
        </p:nvSpPr>
        <p:spPr bwMode="auto">
          <a:xfrm>
            <a:off x="3596937" y="2600579"/>
            <a:ext cx="773193" cy="515944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13" name="Rectangle 15"/>
          <p:cNvSpPr>
            <a:spLocks noChangeArrowheads="1"/>
          </p:cNvSpPr>
          <p:nvPr/>
        </p:nvSpPr>
        <p:spPr bwMode="auto">
          <a:xfrm>
            <a:off x="3595630" y="2402408"/>
            <a:ext cx="773193" cy="714988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cxnSp>
        <p:nvCxnSpPr>
          <p:cNvPr id="16414" name="AutoShape 16"/>
          <p:cNvCxnSpPr>
            <a:cxnSpLocks noChangeShapeType="1"/>
            <a:endCxn id="16413" idx="2"/>
          </p:cNvCxnSpPr>
          <p:nvPr/>
        </p:nvCxnSpPr>
        <p:spPr bwMode="auto">
          <a:xfrm rot="10800000">
            <a:off x="3982226" y="3121761"/>
            <a:ext cx="543324" cy="323011"/>
          </a:xfrm>
          <a:prstGeom prst="bentConnector2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15" name="AutoShape 17"/>
          <p:cNvCxnSpPr>
            <a:cxnSpLocks noChangeShapeType="1"/>
          </p:cNvCxnSpPr>
          <p:nvPr/>
        </p:nvCxnSpPr>
        <p:spPr bwMode="auto">
          <a:xfrm rot="5400000">
            <a:off x="5615868" y="2386611"/>
            <a:ext cx="188568" cy="1927756"/>
          </a:xfrm>
          <a:prstGeom prst="bentConnector2">
            <a:avLst/>
          </a:prstGeom>
          <a:noFill/>
          <a:ln w="25400">
            <a:solidFill>
              <a:srgbClr val="FFCC00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16" name="AutoShape 18"/>
          <p:cNvCxnSpPr>
            <a:cxnSpLocks noChangeShapeType="1"/>
            <a:stCxn id="16413" idx="0"/>
          </p:cNvCxnSpPr>
          <p:nvPr/>
        </p:nvCxnSpPr>
        <p:spPr bwMode="auto">
          <a:xfrm rot="16200000">
            <a:off x="5288844" y="1012854"/>
            <a:ext cx="78569" cy="2691805"/>
          </a:xfrm>
          <a:prstGeom prst="bentConnector3">
            <a:avLst>
              <a:gd name="adj1" fmla="val 260000"/>
            </a:avLst>
          </a:prstGeom>
          <a:noFill/>
          <a:ln w="25400">
            <a:solidFill>
              <a:srgbClr val="0000FF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17" name="AutoShape 19"/>
          <p:cNvCxnSpPr>
            <a:cxnSpLocks noChangeShapeType="1"/>
          </p:cNvCxnSpPr>
          <p:nvPr/>
        </p:nvCxnSpPr>
        <p:spPr bwMode="auto">
          <a:xfrm>
            <a:off x="5232132" y="3256204"/>
            <a:ext cx="1938205" cy="129204"/>
          </a:xfrm>
          <a:prstGeom prst="bentConnector3">
            <a:avLst>
              <a:gd name="adj1" fmla="val 0"/>
            </a:avLst>
          </a:prstGeom>
          <a:noFill/>
          <a:ln w="25400">
            <a:solidFill>
              <a:srgbClr val="800080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18" name="AutoShape 20"/>
          <p:cNvCxnSpPr>
            <a:cxnSpLocks noChangeShapeType="1"/>
            <a:stCxn id="16421" idx="2"/>
          </p:cNvCxnSpPr>
          <p:nvPr/>
        </p:nvCxnSpPr>
        <p:spPr bwMode="auto">
          <a:xfrm rot="5400000">
            <a:off x="7524370" y="2988453"/>
            <a:ext cx="263647" cy="530263"/>
          </a:xfrm>
          <a:prstGeom prst="bentConnector2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19" name="AutoShape 21"/>
          <p:cNvCxnSpPr>
            <a:cxnSpLocks noChangeShapeType="1"/>
            <a:endCxn id="16421" idx="0"/>
          </p:cNvCxnSpPr>
          <p:nvPr/>
        </p:nvCxnSpPr>
        <p:spPr bwMode="auto">
          <a:xfrm rot="5400000" flipV="1">
            <a:off x="6537445" y="1014160"/>
            <a:ext cx="78569" cy="2689193"/>
          </a:xfrm>
          <a:prstGeom prst="bentConnector3">
            <a:avLst>
              <a:gd name="adj1" fmla="val -288894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20" name="Rectangle 22"/>
          <p:cNvSpPr>
            <a:spLocks noChangeArrowheads="1"/>
          </p:cNvSpPr>
          <p:nvPr/>
        </p:nvSpPr>
        <p:spPr bwMode="auto">
          <a:xfrm>
            <a:off x="7536036" y="2600579"/>
            <a:ext cx="773193" cy="515944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21" name="Rectangle 23"/>
          <p:cNvSpPr>
            <a:spLocks noChangeArrowheads="1"/>
          </p:cNvSpPr>
          <p:nvPr/>
        </p:nvSpPr>
        <p:spPr bwMode="auto">
          <a:xfrm>
            <a:off x="7534730" y="2402408"/>
            <a:ext cx="773193" cy="714988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26" name="Rectangle 28"/>
          <p:cNvSpPr>
            <a:spLocks noChangeArrowheads="1"/>
          </p:cNvSpPr>
          <p:nvPr/>
        </p:nvSpPr>
        <p:spPr bwMode="auto">
          <a:xfrm>
            <a:off x="5691869" y="2316853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27" name="Rectangle 29"/>
          <p:cNvSpPr>
            <a:spLocks noChangeArrowheads="1"/>
          </p:cNvSpPr>
          <p:nvPr/>
        </p:nvSpPr>
        <p:spPr bwMode="auto">
          <a:xfrm>
            <a:off x="6104586" y="2316853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28" name="Rectangle 30"/>
          <p:cNvSpPr>
            <a:spLocks noChangeArrowheads="1"/>
          </p:cNvSpPr>
          <p:nvPr/>
        </p:nvSpPr>
        <p:spPr bwMode="auto">
          <a:xfrm>
            <a:off x="4871658" y="2316853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29" name="Rectangle 31"/>
          <p:cNvSpPr>
            <a:spLocks noChangeArrowheads="1"/>
          </p:cNvSpPr>
          <p:nvPr/>
        </p:nvSpPr>
        <p:spPr bwMode="auto">
          <a:xfrm>
            <a:off x="6931326" y="2316853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30" name="Text Box 33"/>
          <p:cNvSpPr txBox="1">
            <a:spLocks noChangeArrowheads="1"/>
          </p:cNvSpPr>
          <p:nvPr/>
        </p:nvSpPr>
        <p:spPr bwMode="auto">
          <a:xfrm>
            <a:off x="4612754" y="3649958"/>
            <a:ext cx="1180685" cy="37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Membran</a:t>
            </a:r>
          </a:p>
        </p:txBody>
      </p:sp>
      <p:sp>
        <p:nvSpPr>
          <p:cNvPr id="16431" name="Line 36"/>
          <p:cNvSpPr>
            <a:spLocks noChangeShapeType="1"/>
          </p:cNvSpPr>
          <p:nvPr/>
        </p:nvSpPr>
        <p:spPr bwMode="auto">
          <a:xfrm flipH="1" flipV="1">
            <a:off x="5126340" y="3305966"/>
            <a:ext cx="0" cy="35618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2" name="Line 37"/>
          <p:cNvSpPr>
            <a:spLocks noChangeShapeType="1"/>
          </p:cNvSpPr>
          <p:nvPr/>
        </p:nvSpPr>
        <p:spPr bwMode="auto">
          <a:xfrm flipH="1">
            <a:off x="5025773" y="3255331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3" name="Line 38"/>
          <p:cNvSpPr>
            <a:spLocks noChangeShapeType="1"/>
          </p:cNvSpPr>
          <p:nvPr/>
        </p:nvSpPr>
        <p:spPr bwMode="auto">
          <a:xfrm flipH="1">
            <a:off x="5437185" y="3255331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4" name="Line 39"/>
          <p:cNvSpPr>
            <a:spLocks noChangeShapeType="1"/>
          </p:cNvSpPr>
          <p:nvPr/>
        </p:nvSpPr>
        <p:spPr bwMode="auto">
          <a:xfrm flipH="1">
            <a:off x="5848596" y="3256204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5" name="Line 40"/>
          <p:cNvSpPr>
            <a:spLocks noChangeShapeType="1"/>
          </p:cNvSpPr>
          <p:nvPr/>
        </p:nvSpPr>
        <p:spPr bwMode="auto">
          <a:xfrm flipH="1">
            <a:off x="6258701" y="3256204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6" name="Line 41"/>
          <p:cNvSpPr>
            <a:spLocks noChangeShapeType="1"/>
          </p:cNvSpPr>
          <p:nvPr/>
        </p:nvSpPr>
        <p:spPr bwMode="auto">
          <a:xfrm>
            <a:off x="5646155" y="3254458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7" name="Line 42"/>
          <p:cNvSpPr>
            <a:spLocks noChangeShapeType="1"/>
          </p:cNvSpPr>
          <p:nvPr/>
        </p:nvSpPr>
        <p:spPr bwMode="auto">
          <a:xfrm>
            <a:off x="6056260" y="3257950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8" name="Line 43"/>
          <p:cNvSpPr>
            <a:spLocks noChangeShapeType="1"/>
          </p:cNvSpPr>
          <p:nvPr/>
        </p:nvSpPr>
        <p:spPr bwMode="auto">
          <a:xfrm>
            <a:off x="6468979" y="3256204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39" name="Line 44"/>
          <p:cNvSpPr>
            <a:spLocks noChangeShapeType="1"/>
          </p:cNvSpPr>
          <p:nvPr/>
        </p:nvSpPr>
        <p:spPr bwMode="auto">
          <a:xfrm>
            <a:off x="6885615" y="3254458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40" name="Text Box 46"/>
          <p:cNvSpPr txBox="1">
            <a:spLocks noChangeArrowheads="1"/>
          </p:cNvSpPr>
          <p:nvPr/>
        </p:nvSpPr>
        <p:spPr bwMode="auto">
          <a:xfrm>
            <a:off x="5286355" y="1561490"/>
            <a:ext cx="1358311" cy="372240"/>
          </a:xfrm>
          <a:prstGeom prst="rect">
            <a:avLst/>
          </a:prstGeom>
          <a:noFill/>
          <a:ln w="1587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Netzanschluss</a:t>
            </a:r>
          </a:p>
        </p:txBody>
      </p:sp>
      <p:cxnSp>
        <p:nvCxnSpPr>
          <p:cNvPr id="16441" name="AutoShape 47"/>
          <p:cNvCxnSpPr>
            <a:cxnSpLocks noChangeShapeType="1"/>
            <a:stCxn id="16428" idx="1"/>
            <a:endCxn id="16440" idx="1"/>
          </p:cNvCxnSpPr>
          <p:nvPr/>
        </p:nvCxnSpPr>
        <p:spPr bwMode="auto">
          <a:xfrm rot="10800000" flipH="1">
            <a:off x="4871657" y="1747612"/>
            <a:ext cx="414697" cy="1037609"/>
          </a:xfrm>
          <a:prstGeom prst="bentConnector3">
            <a:avLst>
              <a:gd name="adj1" fmla="val -73499"/>
            </a:avLst>
          </a:prstGeom>
          <a:noFill/>
          <a:ln w="158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42" name="AutoShape 48"/>
          <p:cNvCxnSpPr>
            <a:cxnSpLocks noChangeShapeType="1"/>
            <a:stCxn id="16429" idx="3"/>
            <a:endCxn id="16440" idx="3"/>
          </p:cNvCxnSpPr>
          <p:nvPr/>
        </p:nvCxnSpPr>
        <p:spPr bwMode="auto">
          <a:xfrm flipH="1" flipV="1">
            <a:off x="6644665" y="1747611"/>
            <a:ext cx="389840" cy="1037609"/>
          </a:xfrm>
          <a:prstGeom prst="bentConnector3">
            <a:avLst>
              <a:gd name="adj1" fmla="val -78186"/>
            </a:avLst>
          </a:prstGeom>
          <a:noFill/>
          <a:ln w="158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43" name="Text Box 49"/>
          <p:cNvSpPr txBox="1">
            <a:spLocks noChangeArrowheads="1"/>
          </p:cNvSpPr>
          <p:nvPr/>
        </p:nvSpPr>
        <p:spPr bwMode="auto">
          <a:xfrm>
            <a:off x="1775885" y="2240868"/>
            <a:ext cx="1504684" cy="135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Elektrolyt mit Vanadium (IV) und (V) in verdünnter Schwefelsäure</a:t>
            </a:r>
            <a:endParaRPr lang="de-DE" altLang="de-DE" baseline="30000" dirty="0">
              <a:latin typeface="+mn-lt"/>
            </a:endParaRPr>
          </a:p>
        </p:txBody>
      </p:sp>
      <p:sp>
        <p:nvSpPr>
          <p:cNvPr id="16444" name="Text Box 50"/>
          <p:cNvSpPr txBox="1">
            <a:spLocks noChangeArrowheads="1"/>
          </p:cNvSpPr>
          <p:nvPr/>
        </p:nvSpPr>
        <p:spPr bwMode="auto">
          <a:xfrm>
            <a:off x="8688707" y="2240868"/>
            <a:ext cx="1462827" cy="135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Elektrolyt mit Vanadium (III) und (II) in verdünnter Schwefelsäure</a:t>
            </a:r>
            <a:endParaRPr lang="de-DE" altLang="de-DE" baseline="30000" dirty="0">
              <a:latin typeface="+mn-lt"/>
            </a:endParaRPr>
          </a:p>
        </p:txBody>
      </p:sp>
      <p:sp>
        <p:nvSpPr>
          <p:cNvPr id="16445" name="Text Box 51"/>
          <p:cNvSpPr txBox="1">
            <a:spLocks noChangeArrowheads="1"/>
          </p:cNvSpPr>
          <p:nvPr/>
        </p:nvSpPr>
        <p:spPr bwMode="auto">
          <a:xfrm>
            <a:off x="6576728" y="3676245"/>
            <a:ext cx="1180685" cy="372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Elektrode</a:t>
            </a:r>
          </a:p>
        </p:txBody>
      </p:sp>
      <p:sp>
        <p:nvSpPr>
          <p:cNvPr id="16446" name="Line 52"/>
          <p:cNvSpPr>
            <a:spLocks noChangeShapeType="1"/>
          </p:cNvSpPr>
          <p:nvPr/>
        </p:nvSpPr>
        <p:spPr bwMode="auto">
          <a:xfrm flipH="1" flipV="1">
            <a:off x="7021532" y="3257951"/>
            <a:ext cx="0" cy="35618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76" name="Rectangle 54"/>
          <p:cNvSpPr>
            <a:spLocks noChangeArrowheads="1"/>
          </p:cNvSpPr>
          <p:nvPr/>
        </p:nvSpPr>
        <p:spPr bwMode="auto">
          <a:xfrm>
            <a:off x="5078015" y="2316853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77" name="Rectangle 55"/>
          <p:cNvSpPr>
            <a:spLocks noChangeArrowheads="1"/>
          </p:cNvSpPr>
          <p:nvPr/>
        </p:nvSpPr>
        <p:spPr bwMode="auto">
          <a:xfrm>
            <a:off x="5177275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78" name="Picture 56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582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79" name="Rectangle 57"/>
          <p:cNvSpPr>
            <a:spLocks noChangeArrowheads="1"/>
          </p:cNvSpPr>
          <p:nvPr/>
        </p:nvSpPr>
        <p:spPr bwMode="auto">
          <a:xfrm>
            <a:off x="4972223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80" name="Picture 58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530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71" name="Rectangle 60"/>
          <p:cNvSpPr>
            <a:spLocks noChangeArrowheads="1"/>
          </p:cNvSpPr>
          <p:nvPr/>
        </p:nvSpPr>
        <p:spPr bwMode="auto">
          <a:xfrm>
            <a:off x="5490735" y="2316853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72" name="Rectangle 61"/>
          <p:cNvSpPr>
            <a:spLocks noChangeArrowheads="1"/>
          </p:cNvSpPr>
          <p:nvPr/>
        </p:nvSpPr>
        <p:spPr bwMode="auto">
          <a:xfrm>
            <a:off x="5589995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73" name="Picture 62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302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74" name="Rectangle 63"/>
          <p:cNvSpPr>
            <a:spLocks noChangeArrowheads="1"/>
          </p:cNvSpPr>
          <p:nvPr/>
        </p:nvSpPr>
        <p:spPr bwMode="auto">
          <a:xfrm>
            <a:off x="5384943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75" name="Picture 64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250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66" name="Rectangle 72"/>
          <p:cNvSpPr>
            <a:spLocks noChangeArrowheads="1"/>
          </p:cNvSpPr>
          <p:nvPr/>
        </p:nvSpPr>
        <p:spPr bwMode="auto">
          <a:xfrm>
            <a:off x="6316167" y="2316853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67" name="Rectangle 73"/>
          <p:cNvSpPr>
            <a:spLocks noChangeArrowheads="1"/>
          </p:cNvSpPr>
          <p:nvPr/>
        </p:nvSpPr>
        <p:spPr bwMode="auto">
          <a:xfrm>
            <a:off x="6415427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68" name="Picture 74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734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69" name="Rectangle 75"/>
          <p:cNvSpPr>
            <a:spLocks noChangeArrowheads="1"/>
          </p:cNvSpPr>
          <p:nvPr/>
        </p:nvSpPr>
        <p:spPr bwMode="auto">
          <a:xfrm>
            <a:off x="6210375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70" name="Picture 76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82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61" name="Rectangle 78"/>
          <p:cNvSpPr>
            <a:spLocks noChangeArrowheads="1"/>
          </p:cNvSpPr>
          <p:nvPr/>
        </p:nvSpPr>
        <p:spPr bwMode="auto">
          <a:xfrm>
            <a:off x="6726275" y="2316853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62" name="Rectangle 79"/>
          <p:cNvSpPr>
            <a:spLocks noChangeArrowheads="1"/>
          </p:cNvSpPr>
          <p:nvPr/>
        </p:nvSpPr>
        <p:spPr bwMode="auto">
          <a:xfrm>
            <a:off x="6825535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63" name="Picture 80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42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64" name="Rectangle 81"/>
          <p:cNvSpPr>
            <a:spLocks noChangeArrowheads="1"/>
          </p:cNvSpPr>
          <p:nvPr/>
        </p:nvSpPr>
        <p:spPr bwMode="auto">
          <a:xfrm>
            <a:off x="6620483" y="2316853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65" name="Picture 82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90" y="231685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56" name="Rectangle 72"/>
          <p:cNvSpPr>
            <a:spLocks noChangeArrowheads="1"/>
          </p:cNvSpPr>
          <p:nvPr/>
        </p:nvSpPr>
        <p:spPr bwMode="auto">
          <a:xfrm>
            <a:off x="5912205" y="2313356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57" name="Rectangle 73"/>
          <p:cNvSpPr>
            <a:spLocks noChangeArrowheads="1"/>
          </p:cNvSpPr>
          <p:nvPr/>
        </p:nvSpPr>
        <p:spPr bwMode="auto">
          <a:xfrm>
            <a:off x="6011465" y="2313356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58" name="Picture 74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772" y="2313356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59" name="Rectangle 75"/>
          <p:cNvSpPr>
            <a:spLocks noChangeArrowheads="1"/>
          </p:cNvSpPr>
          <p:nvPr/>
        </p:nvSpPr>
        <p:spPr bwMode="auto">
          <a:xfrm>
            <a:off x="5806413" y="2313356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16460" name="Picture 76" descr="Clipboard0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720" y="2313356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52" name="Line 52"/>
          <p:cNvSpPr>
            <a:spLocks noChangeShapeType="1"/>
          </p:cNvSpPr>
          <p:nvPr/>
        </p:nvSpPr>
        <p:spPr bwMode="auto">
          <a:xfrm flipH="1">
            <a:off x="8390327" y="2781723"/>
            <a:ext cx="755781" cy="19801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53" name="Line 52"/>
          <p:cNvSpPr>
            <a:spLocks noChangeShapeType="1"/>
          </p:cNvSpPr>
          <p:nvPr/>
        </p:nvSpPr>
        <p:spPr bwMode="auto">
          <a:xfrm>
            <a:off x="3010635" y="2776450"/>
            <a:ext cx="469293" cy="20095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16454" name="Geschweifte Klammer rechts 145"/>
          <p:cNvSpPr>
            <a:spLocks/>
          </p:cNvSpPr>
          <p:nvPr/>
        </p:nvSpPr>
        <p:spPr bwMode="auto">
          <a:xfrm rot="5400000">
            <a:off x="5893852" y="3208345"/>
            <a:ext cx="122608" cy="2158696"/>
          </a:xfrm>
          <a:prstGeom prst="rightBrace">
            <a:avLst>
              <a:gd name="adj1" fmla="val 831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7999" tIns="62398" rIns="47999" bIns="6239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16455" name="Text Box 33"/>
          <p:cNvSpPr txBox="1">
            <a:spLocks noChangeArrowheads="1"/>
          </p:cNvSpPr>
          <p:nvPr/>
        </p:nvSpPr>
        <p:spPr bwMode="auto">
          <a:xfrm>
            <a:off x="4916840" y="4335010"/>
            <a:ext cx="2091667" cy="618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Elektrochemische Zellen</a:t>
            </a:r>
          </a:p>
        </p:txBody>
      </p:sp>
      <p:sp>
        <p:nvSpPr>
          <p:cNvPr id="97" name="Ellipse 68"/>
          <p:cNvSpPr>
            <a:spLocks noChangeArrowheads="1"/>
          </p:cNvSpPr>
          <p:nvPr/>
        </p:nvSpPr>
        <p:spPr bwMode="auto">
          <a:xfrm>
            <a:off x="7814734" y="5604059"/>
            <a:ext cx="319617" cy="319616"/>
          </a:xfrm>
          <a:prstGeom prst="ellipse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rgbClr val="FFFFFF"/>
                </a:solidFill>
              </a:rPr>
              <a:t>V4</a:t>
            </a:r>
          </a:p>
        </p:txBody>
      </p:sp>
      <p:sp>
        <p:nvSpPr>
          <p:cNvPr id="98" name="Ellipse 22"/>
          <p:cNvSpPr>
            <a:spLocks noChangeAspect="1" noChangeArrowheads="1"/>
          </p:cNvSpPr>
          <p:nvPr/>
        </p:nvSpPr>
        <p:spPr bwMode="auto">
          <a:xfrm>
            <a:off x="3215218" y="5601943"/>
            <a:ext cx="311149" cy="311151"/>
          </a:xfrm>
          <a:prstGeom prst="ellipse">
            <a:avLst/>
          </a:prstGeom>
          <a:solidFill>
            <a:srgbClr val="FFD833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rgbClr val="000000"/>
                </a:solidFill>
              </a:rPr>
              <a:t>V5</a:t>
            </a:r>
          </a:p>
        </p:txBody>
      </p:sp>
      <p:sp>
        <p:nvSpPr>
          <p:cNvPr id="99" name="Ellipse 68"/>
          <p:cNvSpPr>
            <a:spLocks noChangeAspect="1" noChangeArrowheads="1"/>
          </p:cNvSpPr>
          <p:nvPr/>
        </p:nvSpPr>
        <p:spPr bwMode="auto">
          <a:xfrm>
            <a:off x="7818967" y="5065898"/>
            <a:ext cx="311151" cy="311149"/>
          </a:xfrm>
          <a:prstGeom prst="ellipse">
            <a:avLst/>
          </a:prstGeom>
          <a:solidFill>
            <a:srgbClr val="2B7932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rgbClr val="FFFFFF"/>
                </a:solidFill>
              </a:rPr>
              <a:t>V3</a:t>
            </a:r>
          </a:p>
        </p:txBody>
      </p:sp>
      <p:sp>
        <p:nvSpPr>
          <p:cNvPr id="100" name="Ellipse 68"/>
          <p:cNvSpPr>
            <a:spLocks noChangeAspect="1" noChangeArrowheads="1"/>
          </p:cNvSpPr>
          <p:nvPr/>
        </p:nvSpPr>
        <p:spPr bwMode="auto">
          <a:xfrm>
            <a:off x="3215218" y="5055315"/>
            <a:ext cx="311149" cy="311151"/>
          </a:xfrm>
          <a:prstGeom prst="ellipse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317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500" dirty="0">
                <a:solidFill>
                  <a:srgbClr val="FFFFFF"/>
                </a:solidFill>
              </a:rPr>
              <a:t>V2</a:t>
            </a:r>
          </a:p>
        </p:txBody>
      </p:sp>
      <p:sp>
        <p:nvSpPr>
          <p:cNvPr id="101" name="Oval 12"/>
          <p:cNvSpPr>
            <a:spLocks noChangeArrowheads="1"/>
          </p:cNvSpPr>
          <p:nvPr/>
        </p:nvSpPr>
        <p:spPr bwMode="auto">
          <a:xfrm>
            <a:off x="4521043" y="3360715"/>
            <a:ext cx="207664" cy="183911"/>
          </a:xfrm>
          <a:prstGeom prst="ellipse">
            <a:avLst/>
          </a:prstGeom>
          <a:solidFill>
            <a:srgbClr val="FFCC00"/>
          </a:solidFill>
          <a:ln w="158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02" name="Oval 13"/>
          <p:cNvSpPr>
            <a:spLocks noChangeArrowheads="1"/>
          </p:cNvSpPr>
          <p:nvPr/>
        </p:nvSpPr>
        <p:spPr bwMode="auto">
          <a:xfrm>
            <a:off x="7165829" y="3281563"/>
            <a:ext cx="207664" cy="183911"/>
          </a:xfrm>
          <a:prstGeom prst="ellipse">
            <a:avLst/>
          </a:prstGeom>
          <a:solidFill>
            <a:srgbClr val="800080"/>
          </a:solidFill>
          <a:ln w="158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cxnSp>
        <p:nvCxnSpPr>
          <p:cNvPr id="103" name="AutoShape 24"/>
          <p:cNvCxnSpPr>
            <a:cxnSpLocks noChangeShapeType="1"/>
            <a:stCxn id="101" idx="1"/>
            <a:endCxn id="101" idx="6"/>
          </p:cNvCxnSpPr>
          <p:nvPr/>
        </p:nvCxnSpPr>
        <p:spPr bwMode="auto">
          <a:xfrm>
            <a:off x="4551083" y="3381667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AutoShape 25"/>
          <p:cNvCxnSpPr>
            <a:cxnSpLocks noChangeShapeType="1"/>
            <a:stCxn id="101" idx="6"/>
            <a:endCxn id="101" idx="3"/>
          </p:cNvCxnSpPr>
          <p:nvPr/>
        </p:nvCxnSpPr>
        <p:spPr bwMode="auto">
          <a:xfrm flipH="1">
            <a:off x="4551083" y="3452671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AutoShape 26"/>
          <p:cNvCxnSpPr>
            <a:cxnSpLocks noChangeShapeType="1"/>
            <a:stCxn id="102" idx="2"/>
            <a:endCxn id="102" idx="7"/>
          </p:cNvCxnSpPr>
          <p:nvPr/>
        </p:nvCxnSpPr>
        <p:spPr bwMode="auto">
          <a:xfrm flipV="1">
            <a:off x="7159301" y="3302516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AutoShape 27"/>
          <p:cNvCxnSpPr>
            <a:cxnSpLocks noChangeShapeType="1"/>
            <a:stCxn id="102" idx="2"/>
            <a:endCxn id="102" idx="5"/>
          </p:cNvCxnSpPr>
          <p:nvPr/>
        </p:nvCxnSpPr>
        <p:spPr bwMode="auto">
          <a:xfrm>
            <a:off x="7159301" y="3373520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794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2" name="AutoShape 19"/>
          <p:cNvCxnSpPr>
            <a:cxnSpLocks noChangeShapeType="1"/>
            <a:stCxn id="17545" idx="2"/>
            <a:endCxn id="396" idx="2"/>
          </p:cNvCxnSpPr>
          <p:nvPr/>
        </p:nvCxnSpPr>
        <p:spPr bwMode="auto">
          <a:xfrm rot="16200000" flipH="1">
            <a:off x="9009856" y="4541425"/>
            <a:ext cx="134939" cy="2677584"/>
          </a:xfrm>
          <a:prstGeom prst="bentConnector2">
            <a:avLst/>
          </a:prstGeom>
          <a:noFill/>
          <a:ln w="25400">
            <a:solidFill>
              <a:schemeClr val="bg1">
                <a:lumMod val="50000"/>
              </a:schemeClr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 rtlCol="0"/>
          <a:lstStyle/>
          <a:p>
            <a:pPr>
              <a:defRPr/>
            </a:pPr>
            <a:r>
              <a:rPr lang="de-DE" dirty="0" err="1" smtClean="0">
                <a:latin typeface="TKTypeMedium"/>
              </a:rPr>
              <a:t>Redox</a:t>
            </a:r>
            <a:r>
              <a:rPr lang="de-DE" dirty="0" smtClean="0">
                <a:latin typeface="TKTypeMedium"/>
              </a:rPr>
              <a:t>-Flow-Speicher</a:t>
            </a:r>
            <a:br>
              <a:rPr lang="de-DE" dirty="0" smtClean="0">
                <a:latin typeface="TKTypeMedium"/>
              </a:rPr>
            </a:br>
            <a:r>
              <a:rPr lang="de-DE" sz="1800" dirty="0" smtClean="0">
                <a:solidFill>
                  <a:schemeClr val="tx1"/>
                </a:solidFill>
              </a:rPr>
              <a:t>Leistung und Kapazität frei skalierbar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2" name="Pfeil nach unten 1"/>
          <p:cNvSpPr/>
          <p:nvPr/>
        </p:nvSpPr>
        <p:spPr>
          <a:xfrm rot="2583412">
            <a:off x="4298953" y="3552281"/>
            <a:ext cx="740833" cy="912813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sp>
        <p:nvSpPr>
          <p:cNvPr id="319" name="Pfeil nach unten 318"/>
          <p:cNvSpPr/>
          <p:nvPr/>
        </p:nvSpPr>
        <p:spPr>
          <a:xfrm rot="19016588" flipH="1">
            <a:off x="6864353" y="3569744"/>
            <a:ext cx="740833" cy="912812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sp>
        <p:nvSpPr>
          <p:cNvPr id="320" name="Textfeld 200"/>
          <p:cNvSpPr txBox="1">
            <a:spLocks noChangeArrowheads="1"/>
          </p:cNvSpPr>
          <p:nvPr/>
        </p:nvSpPr>
        <p:spPr bwMode="auto">
          <a:xfrm>
            <a:off x="3416302" y="3741194"/>
            <a:ext cx="2347181" cy="26314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1900" dirty="0">
                <a:latin typeface="+mn-lt"/>
              </a:rPr>
              <a:t>Erhöhung der Kapazität</a:t>
            </a:r>
          </a:p>
        </p:txBody>
      </p:sp>
      <p:sp>
        <p:nvSpPr>
          <p:cNvPr id="321" name="Textfeld 201"/>
          <p:cNvSpPr txBox="1">
            <a:spLocks noChangeArrowheads="1"/>
          </p:cNvSpPr>
          <p:nvPr/>
        </p:nvSpPr>
        <p:spPr bwMode="auto">
          <a:xfrm>
            <a:off x="6432553" y="3741194"/>
            <a:ext cx="2276264" cy="26314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1900" dirty="0">
                <a:latin typeface="+mn-lt"/>
              </a:rPr>
              <a:t>Erhöhung der Leistung</a:t>
            </a:r>
          </a:p>
        </p:txBody>
      </p:sp>
      <p:sp>
        <p:nvSpPr>
          <p:cNvPr id="244" name="Line 2"/>
          <p:cNvSpPr>
            <a:spLocks noChangeShapeType="1"/>
          </p:cNvSpPr>
          <p:nvPr/>
        </p:nvSpPr>
        <p:spPr bwMode="auto">
          <a:xfrm flipH="1">
            <a:off x="2559051" y="4757061"/>
            <a:ext cx="0" cy="22383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45" name="Line 3"/>
          <p:cNvSpPr>
            <a:spLocks noChangeShapeType="1"/>
          </p:cNvSpPr>
          <p:nvPr/>
        </p:nvSpPr>
        <p:spPr bwMode="auto">
          <a:xfrm flipH="1">
            <a:off x="2150533" y="4760236"/>
            <a:ext cx="0" cy="222251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46" name="Line 4"/>
          <p:cNvSpPr>
            <a:spLocks noChangeShapeType="1"/>
          </p:cNvSpPr>
          <p:nvPr/>
        </p:nvSpPr>
        <p:spPr bwMode="auto">
          <a:xfrm flipH="1">
            <a:off x="2965451" y="4750712"/>
            <a:ext cx="0" cy="22383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47" name="Line 5"/>
          <p:cNvSpPr>
            <a:spLocks noChangeShapeType="1"/>
          </p:cNvSpPr>
          <p:nvPr/>
        </p:nvSpPr>
        <p:spPr bwMode="auto">
          <a:xfrm flipH="1">
            <a:off x="3378200" y="4757061"/>
            <a:ext cx="0" cy="22383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56" name="Line 6"/>
          <p:cNvSpPr>
            <a:spLocks noChangeShapeType="1"/>
          </p:cNvSpPr>
          <p:nvPr/>
        </p:nvSpPr>
        <p:spPr bwMode="auto">
          <a:xfrm>
            <a:off x="2764367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60" name="Line 7"/>
          <p:cNvSpPr>
            <a:spLocks noChangeShapeType="1"/>
          </p:cNvSpPr>
          <p:nvPr/>
        </p:nvSpPr>
        <p:spPr bwMode="auto">
          <a:xfrm>
            <a:off x="3172884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61" name="Line 8"/>
          <p:cNvSpPr>
            <a:spLocks noChangeShapeType="1"/>
          </p:cNvSpPr>
          <p:nvPr/>
        </p:nvSpPr>
        <p:spPr bwMode="auto">
          <a:xfrm>
            <a:off x="3585633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62" name="Line 9"/>
          <p:cNvSpPr>
            <a:spLocks noChangeShapeType="1"/>
          </p:cNvSpPr>
          <p:nvPr/>
        </p:nvSpPr>
        <p:spPr bwMode="auto">
          <a:xfrm>
            <a:off x="3998384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263" name="Rectangle 10"/>
          <p:cNvSpPr>
            <a:spLocks noChangeArrowheads="1"/>
          </p:cNvSpPr>
          <p:nvPr/>
        </p:nvSpPr>
        <p:spPr bwMode="auto">
          <a:xfrm>
            <a:off x="2402419" y="4879299"/>
            <a:ext cx="103716" cy="936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269" name="Rectangle 11"/>
          <p:cNvSpPr>
            <a:spLocks noChangeArrowheads="1"/>
          </p:cNvSpPr>
          <p:nvPr/>
        </p:nvSpPr>
        <p:spPr bwMode="auto">
          <a:xfrm>
            <a:off x="3638551" y="4879299"/>
            <a:ext cx="101600" cy="936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270" name="Oval 12"/>
          <p:cNvSpPr>
            <a:spLocks noChangeArrowheads="1"/>
          </p:cNvSpPr>
          <p:nvPr/>
        </p:nvSpPr>
        <p:spPr bwMode="auto">
          <a:xfrm>
            <a:off x="1653120" y="5938161"/>
            <a:ext cx="207433" cy="13811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87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271" name="Oval 13"/>
          <p:cNvSpPr>
            <a:spLocks noChangeArrowheads="1"/>
          </p:cNvSpPr>
          <p:nvPr/>
        </p:nvSpPr>
        <p:spPr bwMode="auto">
          <a:xfrm>
            <a:off x="4296836" y="5877836"/>
            <a:ext cx="207433" cy="13811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875" algn="ctr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17429" name="Rectangle 14"/>
          <p:cNvSpPr>
            <a:spLocks noChangeArrowheads="1"/>
          </p:cNvSpPr>
          <p:nvPr/>
        </p:nvSpPr>
        <p:spPr bwMode="auto">
          <a:xfrm>
            <a:off x="717553" y="5163462"/>
            <a:ext cx="772583" cy="514351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30" name="Rectangle 15"/>
          <p:cNvSpPr>
            <a:spLocks noChangeArrowheads="1"/>
          </p:cNvSpPr>
          <p:nvPr/>
        </p:nvSpPr>
        <p:spPr bwMode="auto">
          <a:xfrm>
            <a:off x="715433" y="4965024"/>
            <a:ext cx="772584" cy="714375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cxnSp>
        <p:nvCxnSpPr>
          <p:cNvPr id="323" name="AutoShape 16"/>
          <p:cNvCxnSpPr>
            <a:cxnSpLocks noChangeShapeType="1"/>
            <a:stCxn id="270" idx="2"/>
            <a:endCxn id="17430" idx="2"/>
          </p:cNvCxnSpPr>
          <p:nvPr/>
        </p:nvCxnSpPr>
        <p:spPr bwMode="auto">
          <a:xfrm rot="10800000">
            <a:off x="1102786" y="5684162"/>
            <a:ext cx="543983" cy="322263"/>
          </a:xfrm>
          <a:prstGeom prst="bentConnector2">
            <a:avLst/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4" name="AutoShape 17"/>
          <p:cNvCxnSpPr>
            <a:cxnSpLocks noChangeShapeType="1"/>
            <a:endCxn id="270" idx="6"/>
          </p:cNvCxnSpPr>
          <p:nvPr/>
        </p:nvCxnSpPr>
        <p:spPr bwMode="auto">
          <a:xfrm rot="5400000">
            <a:off x="2736587" y="4947826"/>
            <a:ext cx="188912" cy="1928284"/>
          </a:xfrm>
          <a:prstGeom prst="bentConnector2">
            <a:avLst/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5" name="AutoShape 18"/>
          <p:cNvCxnSpPr>
            <a:cxnSpLocks noChangeShapeType="1"/>
            <a:stCxn id="17430" idx="0"/>
          </p:cNvCxnSpPr>
          <p:nvPr/>
        </p:nvCxnSpPr>
        <p:spPr bwMode="auto">
          <a:xfrm rot="16200000">
            <a:off x="2410091" y="3575166"/>
            <a:ext cx="77788" cy="2692400"/>
          </a:xfrm>
          <a:prstGeom prst="bentConnector3">
            <a:avLst>
              <a:gd name="adj1" fmla="val 260000"/>
            </a:avLst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6" name="AutoShape 19"/>
          <p:cNvCxnSpPr>
            <a:cxnSpLocks noChangeShapeType="1"/>
            <a:endCxn id="271" idx="2"/>
          </p:cNvCxnSpPr>
          <p:nvPr/>
        </p:nvCxnSpPr>
        <p:spPr bwMode="auto">
          <a:xfrm>
            <a:off x="2351617" y="5817512"/>
            <a:ext cx="1938867" cy="130175"/>
          </a:xfrm>
          <a:prstGeom prst="bentConnector3">
            <a:avLst>
              <a:gd name="adj1" fmla="val 0"/>
            </a:avLst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7" name="AutoShape 20"/>
          <p:cNvCxnSpPr>
            <a:cxnSpLocks noChangeShapeType="1"/>
            <a:stCxn id="17438" idx="2"/>
            <a:endCxn id="271" idx="6"/>
          </p:cNvCxnSpPr>
          <p:nvPr/>
        </p:nvCxnSpPr>
        <p:spPr bwMode="auto">
          <a:xfrm rot="5400000">
            <a:off x="4644496" y="5550282"/>
            <a:ext cx="263525" cy="531283"/>
          </a:xfrm>
          <a:prstGeom prst="bentConnector2">
            <a:avLst/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8" name="AutoShape 21"/>
          <p:cNvCxnSpPr>
            <a:cxnSpLocks noChangeShapeType="1"/>
            <a:endCxn id="17438" idx="0"/>
          </p:cNvCxnSpPr>
          <p:nvPr/>
        </p:nvCxnSpPr>
        <p:spPr bwMode="auto">
          <a:xfrm rot="5400000" flipV="1">
            <a:off x="3657866" y="3576225"/>
            <a:ext cx="77788" cy="2690283"/>
          </a:xfrm>
          <a:prstGeom prst="bentConnector3">
            <a:avLst>
              <a:gd name="adj1" fmla="val -288894"/>
            </a:avLst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437" name="Rectangle 22"/>
          <p:cNvSpPr>
            <a:spLocks noChangeArrowheads="1"/>
          </p:cNvSpPr>
          <p:nvPr/>
        </p:nvSpPr>
        <p:spPr bwMode="auto">
          <a:xfrm>
            <a:off x="4656667" y="5163462"/>
            <a:ext cx="772584" cy="514351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38" name="Rectangle 23"/>
          <p:cNvSpPr>
            <a:spLocks noChangeArrowheads="1"/>
          </p:cNvSpPr>
          <p:nvPr/>
        </p:nvSpPr>
        <p:spPr bwMode="auto">
          <a:xfrm>
            <a:off x="4654553" y="4965024"/>
            <a:ext cx="772583" cy="714375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cxnSp>
        <p:nvCxnSpPr>
          <p:cNvPr id="331" name="AutoShape 24"/>
          <p:cNvCxnSpPr>
            <a:cxnSpLocks noChangeShapeType="1"/>
            <a:stCxn id="270" idx="1"/>
            <a:endCxn id="270" idx="6"/>
          </p:cNvCxnSpPr>
          <p:nvPr/>
        </p:nvCxnSpPr>
        <p:spPr bwMode="auto">
          <a:xfrm>
            <a:off x="1682751" y="5954037"/>
            <a:ext cx="184149" cy="52387"/>
          </a:xfrm>
          <a:prstGeom prst="straightConnector1">
            <a:avLst/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2" name="AutoShape 25"/>
          <p:cNvCxnSpPr>
            <a:cxnSpLocks noChangeShapeType="1"/>
            <a:stCxn id="270" idx="6"/>
            <a:endCxn id="270" idx="3"/>
          </p:cNvCxnSpPr>
          <p:nvPr/>
        </p:nvCxnSpPr>
        <p:spPr bwMode="auto">
          <a:xfrm flipH="1">
            <a:off x="1682751" y="6006424"/>
            <a:ext cx="184149" cy="53975"/>
          </a:xfrm>
          <a:prstGeom prst="straightConnector1">
            <a:avLst/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3" name="AutoShape 26"/>
          <p:cNvCxnSpPr>
            <a:cxnSpLocks noChangeShapeType="1"/>
            <a:stCxn id="271" idx="2"/>
            <a:endCxn id="271" idx="7"/>
          </p:cNvCxnSpPr>
          <p:nvPr/>
        </p:nvCxnSpPr>
        <p:spPr bwMode="auto">
          <a:xfrm flipV="1">
            <a:off x="4290484" y="5893712"/>
            <a:ext cx="184149" cy="53975"/>
          </a:xfrm>
          <a:prstGeom prst="straightConnector1">
            <a:avLst/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4" name="AutoShape 27"/>
          <p:cNvCxnSpPr>
            <a:cxnSpLocks noChangeShapeType="1"/>
            <a:stCxn id="271" idx="2"/>
            <a:endCxn id="271" idx="5"/>
          </p:cNvCxnSpPr>
          <p:nvPr/>
        </p:nvCxnSpPr>
        <p:spPr bwMode="auto">
          <a:xfrm>
            <a:off x="4290484" y="5947686"/>
            <a:ext cx="184149" cy="52387"/>
          </a:xfrm>
          <a:prstGeom prst="straightConnector1">
            <a:avLst/>
          </a:prstGeom>
          <a:noFill/>
          <a:ln w="15875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5" name="Rectangle 28"/>
          <p:cNvSpPr>
            <a:spLocks noChangeArrowheads="1"/>
          </p:cNvSpPr>
          <p:nvPr/>
        </p:nvSpPr>
        <p:spPr bwMode="auto">
          <a:xfrm>
            <a:off x="2813051" y="4879299"/>
            <a:ext cx="101600" cy="936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36" name="Rectangle 29"/>
          <p:cNvSpPr>
            <a:spLocks noChangeArrowheads="1"/>
          </p:cNvSpPr>
          <p:nvPr/>
        </p:nvSpPr>
        <p:spPr bwMode="auto">
          <a:xfrm>
            <a:off x="3225800" y="4879299"/>
            <a:ext cx="101600" cy="936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37" name="Rectangle 30"/>
          <p:cNvSpPr>
            <a:spLocks noChangeArrowheads="1"/>
          </p:cNvSpPr>
          <p:nvPr/>
        </p:nvSpPr>
        <p:spPr bwMode="auto">
          <a:xfrm>
            <a:off x="1991786" y="4879299"/>
            <a:ext cx="103716" cy="936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38" name="Rectangle 31"/>
          <p:cNvSpPr>
            <a:spLocks noChangeArrowheads="1"/>
          </p:cNvSpPr>
          <p:nvPr/>
        </p:nvSpPr>
        <p:spPr bwMode="auto">
          <a:xfrm>
            <a:off x="4051300" y="4879299"/>
            <a:ext cx="103717" cy="9366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39" name="Line 37"/>
          <p:cNvSpPr>
            <a:spLocks noChangeShapeType="1"/>
          </p:cNvSpPr>
          <p:nvPr/>
        </p:nvSpPr>
        <p:spPr bwMode="auto">
          <a:xfrm flipH="1">
            <a:off x="2146300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0" name="Line 38"/>
          <p:cNvSpPr>
            <a:spLocks noChangeShapeType="1"/>
          </p:cNvSpPr>
          <p:nvPr/>
        </p:nvSpPr>
        <p:spPr bwMode="auto">
          <a:xfrm flipH="1">
            <a:off x="2556933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1" name="Line 39"/>
          <p:cNvSpPr>
            <a:spLocks noChangeShapeType="1"/>
          </p:cNvSpPr>
          <p:nvPr/>
        </p:nvSpPr>
        <p:spPr bwMode="auto">
          <a:xfrm flipH="1">
            <a:off x="2969684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2" name="Line 40"/>
          <p:cNvSpPr>
            <a:spLocks noChangeShapeType="1"/>
          </p:cNvSpPr>
          <p:nvPr/>
        </p:nvSpPr>
        <p:spPr bwMode="auto">
          <a:xfrm flipH="1">
            <a:off x="3378200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3" name="Line 41"/>
          <p:cNvSpPr>
            <a:spLocks noChangeShapeType="1"/>
          </p:cNvSpPr>
          <p:nvPr/>
        </p:nvSpPr>
        <p:spPr bwMode="auto">
          <a:xfrm>
            <a:off x="2766484" y="5815924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4" name="Line 42"/>
          <p:cNvSpPr>
            <a:spLocks noChangeShapeType="1"/>
          </p:cNvSpPr>
          <p:nvPr/>
        </p:nvSpPr>
        <p:spPr bwMode="auto">
          <a:xfrm>
            <a:off x="3177117" y="5820686"/>
            <a:ext cx="0" cy="12858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5" name="Line 43"/>
          <p:cNvSpPr>
            <a:spLocks noChangeShapeType="1"/>
          </p:cNvSpPr>
          <p:nvPr/>
        </p:nvSpPr>
        <p:spPr bwMode="auto">
          <a:xfrm>
            <a:off x="3589867" y="5817512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6" name="Line 44"/>
          <p:cNvSpPr>
            <a:spLocks noChangeShapeType="1"/>
          </p:cNvSpPr>
          <p:nvPr/>
        </p:nvSpPr>
        <p:spPr bwMode="auto">
          <a:xfrm>
            <a:off x="4006851" y="5815924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47" name="Text Box 46"/>
          <p:cNvSpPr txBox="1">
            <a:spLocks noChangeArrowheads="1"/>
          </p:cNvSpPr>
          <p:nvPr/>
        </p:nvSpPr>
        <p:spPr bwMode="auto">
          <a:xfrm>
            <a:off x="2406651" y="4123648"/>
            <a:ext cx="1358900" cy="372240"/>
          </a:xfrm>
          <a:prstGeom prst="rect">
            <a:avLst/>
          </a:prstGeom>
          <a:noFill/>
          <a:ln w="15875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1600" dirty="0"/>
              <a:t>Netzanschluss</a:t>
            </a:r>
          </a:p>
        </p:txBody>
      </p:sp>
      <p:cxnSp>
        <p:nvCxnSpPr>
          <p:cNvPr id="348" name="AutoShape 47"/>
          <p:cNvCxnSpPr>
            <a:cxnSpLocks noChangeShapeType="1"/>
            <a:stCxn id="337" idx="1"/>
            <a:endCxn id="347" idx="1"/>
          </p:cNvCxnSpPr>
          <p:nvPr/>
        </p:nvCxnSpPr>
        <p:spPr bwMode="auto">
          <a:xfrm rot="10800000" flipH="1">
            <a:off x="1991785" y="4309770"/>
            <a:ext cx="414865" cy="1037844"/>
          </a:xfrm>
          <a:prstGeom prst="bentConnector3">
            <a:avLst>
              <a:gd name="adj1" fmla="val -73470"/>
            </a:avLst>
          </a:prstGeom>
          <a:noFill/>
          <a:ln w="158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9" name="AutoShape 48"/>
          <p:cNvCxnSpPr>
            <a:cxnSpLocks noChangeShapeType="1"/>
            <a:stCxn id="338" idx="3"/>
            <a:endCxn id="347" idx="3"/>
          </p:cNvCxnSpPr>
          <p:nvPr/>
        </p:nvCxnSpPr>
        <p:spPr bwMode="auto">
          <a:xfrm flipH="1" flipV="1">
            <a:off x="3765551" y="4309768"/>
            <a:ext cx="389467" cy="1037844"/>
          </a:xfrm>
          <a:prstGeom prst="bentConnector3">
            <a:avLst>
              <a:gd name="adj1" fmla="val -78261"/>
            </a:avLst>
          </a:prstGeom>
          <a:noFill/>
          <a:ln w="158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0" name="Group 53"/>
          <p:cNvGrpSpPr>
            <a:grpSpLocks/>
          </p:cNvGrpSpPr>
          <p:nvPr/>
        </p:nvGrpSpPr>
        <p:grpSpPr bwMode="auto">
          <a:xfrm>
            <a:off x="2092446" y="4879089"/>
            <a:ext cx="308229" cy="937393"/>
            <a:chOff x="1579" y="2960"/>
            <a:chExt cx="236" cy="1074"/>
          </a:xfrm>
          <a:solidFill>
            <a:schemeClr val="bg1">
              <a:lumMod val="65000"/>
            </a:schemeClr>
          </a:solidFill>
        </p:grpSpPr>
        <p:sp>
          <p:nvSpPr>
            <p:cNvPr id="375" name="Rectangle 54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sp>
          <p:nvSpPr>
            <p:cNvPr id="376" name="Rectangle 55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77" name="Picture 5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" name="Rectangle 57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79" name="Picture 58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1" name="Group 59"/>
          <p:cNvGrpSpPr>
            <a:grpSpLocks/>
          </p:cNvGrpSpPr>
          <p:nvPr/>
        </p:nvGrpSpPr>
        <p:grpSpPr bwMode="auto">
          <a:xfrm>
            <a:off x="2505162" y="4879089"/>
            <a:ext cx="308229" cy="937393"/>
            <a:chOff x="1579" y="2960"/>
            <a:chExt cx="236" cy="1074"/>
          </a:xfrm>
          <a:solidFill>
            <a:schemeClr val="bg1">
              <a:lumMod val="65000"/>
            </a:schemeClr>
          </a:solidFill>
        </p:grpSpPr>
        <p:sp>
          <p:nvSpPr>
            <p:cNvPr id="370" name="Rectangle 60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sp>
          <p:nvSpPr>
            <p:cNvPr id="371" name="Rectangle 61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72" name="Picture 62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3" name="Rectangle 63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74" name="Picture 64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2" name="Group 71"/>
          <p:cNvGrpSpPr>
            <a:grpSpLocks/>
          </p:cNvGrpSpPr>
          <p:nvPr/>
        </p:nvGrpSpPr>
        <p:grpSpPr bwMode="auto">
          <a:xfrm>
            <a:off x="3330588" y="4879089"/>
            <a:ext cx="308229" cy="937393"/>
            <a:chOff x="1579" y="2960"/>
            <a:chExt cx="236" cy="1074"/>
          </a:xfrm>
          <a:solidFill>
            <a:schemeClr val="bg1">
              <a:lumMod val="65000"/>
            </a:schemeClr>
          </a:solidFill>
        </p:grpSpPr>
        <p:sp>
          <p:nvSpPr>
            <p:cNvPr id="365" name="Rectangle 72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sp>
          <p:nvSpPr>
            <p:cNvPr id="366" name="Rectangle 73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67" name="Picture 74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" name="Rectangle 75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69" name="Picture 7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3" name="Group 77"/>
          <p:cNvGrpSpPr>
            <a:grpSpLocks/>
          </p:cNvGrpSpPr>
          <p:nvPr/>
        </p:nvGrpSpPr>
        <p:grpSpPr bwMode="auto">
          <a:xfrm>
            <a:off x="3740692" y="4879089"/>
            <a:ext cx="308229" cy="937393"/>
            <a:chOff x="1579" y="2960"/>
            <a:chExt cx="236" cy="1074"/>
          </a:xfrm>
          <a:solidFill>
            <a:schemeClr val="bg1">
              <a:lumMod val="65000"/>
            </a:schemeClr>
          </a:solidFill>
        </p:grpSpPr>
        <p:sp>
          <p:nvSpPr>
            <p:cNvPr id="360" name="Rectangle 78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sp>
          <p:nvSpPr>
            <p:cNvPr id="361" name="Rectangle 79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62" name="Picture 80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3" name="Rectangle 81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64" name="Picture 82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4" name="Group 71"/>
          <p:cNvGrpSpPr>
            <a:grpSpLocks/>
          </p:cNvGrpSpPr>
          <p:nvPr/>
        </p:nvGrpSpPr>
        <p:grpSpPr bwMode="auto">
          <a:xfrm>
            <a:off x="2926628" y="4875593"/>
            <a:ext cx="308229" cy="937393"/>
            <a:chOff x="1579" y="2960"/>
            <a:chExt cx="236" cy="1074"/>
          </a:xfrm>
          <a:solidFill>
            <a:schemeClr val="bg1">
              <a:lumMod val="65000"/>
            </a:schemeClr>
          </a:solidFill>
        </p:grpSpPr>
        <p:sp>
          <p:nvSpPr>
            <p:cNvPr id="355" name="Rectangle 72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sp>
          <p:nvSpPr>
            <p:cNvPr id="356" name="Rectangle 73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57" name="Picture 74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" name="Rectangle 75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/>
            <a:p>
              <a:pPr>
                <a:defRPr/>
              </a:pPr>
              <a:endParaRPr lang="de-DE" sz="1600" dirty="0"/>
            </a:p>
          </p:txBody>
        </p:sp>
        <p:pic>
          <p:nvPicPr>
            <p:cNvPr id="359" name="Picture 7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63" name="Rectangle 15"/>
          <p:cNvSpPr>
            <a:spLocks noChangeArrowheads="1"/>
          </p:cNvSpPr>
          <p:nvPr/>
        </p:nvSpPr>
        <p:spPr bwMode="auto">
          <a:xfrm>
            <a:off x="512233" y="4960260"/>
            <a:ext cx="1136651" cy="933451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64" name="Rectangle 14"/>
          <p:cNvSpPr>
            <a:spLocks noChangeArrowheads="1"/>
          </p:cNvSpPr>
          <p:nvPr/>
        </p:nvSpPr>
        <p:spPr bwMode="auto">
          <a:xfrm>
            <a:off x="524933" y="5169810"/>
            <a:ext cx="1117600" cy="715963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65" name="Rectangle 15"/>
          <p:cNvSpPr>
            <a:spLocks noChangeArrowheads="1"/>
          </p:cNvSpPr>
          <p:nvPr/>
        </p:nvSpPr>
        <p:spPr bwMode="auto">
          <a:xfrm>
            <a:off x="4510619" y="4960260"/>
            <a:ext cx="1138767" cy="933451"/>
          </a:xfrm>
          <a:prstGeom prst="rect">
            <a:avLst/>
          </a:prstGeom>
          <a:solidFill>
            <a:schemeClr val="bg1"/>
          </a:solidFill>
          <a:ln w="158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66" name="Rectangle 22"/>
          <p:cNvSpPr>
            <a:spLocks noChangeArrowheads="1"/>
          </p:cNvSpPr>
          <p:nvPr/>
        </p:nvSpPr>
        <p:spPr bwMode="auto">
          <a:xfrm>
            <a:off x="4521200" y="5163461"/>
            <a:ext cx="1119717" cy="727075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385" name="Line 2"/>
          <p:cNvSpPr>
            <a:spLocks noChangeShapeType="1"/>
          </p:cNvSpPr>
          <p:nvPr/>
        </p:nvSpPr>
        <p:spPr bwMode="auto">
          <a:xfrm flipH="1">
            <a:off x="8362951" y="4757061"/>
            <a:ext cx="0" cy="22383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86" name="Line 3"/>
          <p:cNvSpPr>
            <a:spLocks noChangeShapeType="1"/>
          </p:cNvSpPr>
          <p:nvPr/>
        </p:nvSpPr>
        <p:spPr bwMode="auto">
          <a:xfrm flipH="1">
            <a:off x="7952317" y="4760236"/>
            <a:ext cx="0" cy="222251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87" name="Line 4"/>
          <p:cNvSpPr>
            <a:spLocks noChangeShapeType="1"/>
          </p:cNvSpPr>
          <p:nvPr/>
        </p:nvSpPr>
        <p:spPr bwMode="auto">
          <a:xfrm flipH="1">
            <a:off x="8767233" y="4750712"/>
            <a:ext cx="0" cy="22383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88" name="Line 5"/>
          <p:cNvSpPr>
            <a:spLocks noChangeShapeType="1"/>
          </p:cNvSpPr>
          <p:nvPr/>
        </p:nvSpPr>
        <p:spPr bwMode="auto">
          <a:xfrm flipH="1">
            <a:off x="9179984" y="4757061"/>
            <a:ext cx="0" cy="223837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89" name="Line 6"/>
          <p:cNvSpPr>
            <a:spLocks noChangeShapeType="1"/>
          </p:cNvSpPr>
          <p:nvPr/>
        </p:nvSpPr>
        <p:spPr bwMode="auto">
          <a:xfrm>
            <a:off x="8566151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90" name="Line 7"/>
          <p:cNvSpPr>
            <a:spLocks noChangeShapeType="1"/>
          </p:cNvSpPr>
          <p:nvPr/>
        </p:nvSpPr>
        <p:spPr bwMode="auto">
          <a:xfrm>
            <a:off x="8976784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91" name="Line 8"/>
          <p:cNvSpPr>
            <a:spLocks noChangeShapeType="1"/>
          </p:cNvSpPr>
          <p:nvPr/>
        </p:nvSpPr>
        <p:spPr bwMode="auto">
          <a:xfrm>
            <a:off x="9389533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392" name="Line 9"/>
          <p:cNvSpPr>
            <a:spLocks noChangeShapeType="1"/>
          </p:cNvSpPr>
          <p:nvPr/>
        </p:nvSpPr>
        <p:spPr bwMode="auto">
          <a:xfrm>
            <a:off x="9802284" y="4652286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17475" name="Rectangle 10"/>
          <p:cNvSpPr>
            <a:spLocks noChangeArrowheads="1"/>
          </p:cNvSpPr>
          <p:nvPr/>
        </p:nvSpPr>
        <p:spPr bwMode="auto">
          <a:xfrm>
            <a:off x="8206319" y="4879299"/>
            <a:ext cx="103716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76" name="Rectangle 11"/>
          <p:cNvSpPr>
            <a:spLocks noChangeArrowheads="1"/>
          </p:cNvSpPr>
          <p:nvPr/>
        </p:nvSpPr>
        <p:spPr bwMode="auto">
          <a:xfrm>
            <a:off x="9440334" y="4879299"/>
            <a:ext cx="103717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395" name="Oval 12"/>
          <p:cNvSpPr>
            <a:spLocks noChangeArrowheads="1"/>
          </p:cNvSpPr>
          <p:nvPr/>
        </p:nvSpPr>
        <p:spPr bwMode="auto">
          <a:xfrm>
            <a:off x="7137402" y="5938161"/>
            <a:ext cx="207433" cy="13811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87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96" name="Oval 13"/>
          <p:cNvSpPr>
            <a:spLocks noChangeArrowheads="1"/>
          </p:cNvSpPr>
          <p:nvPr/>
        </p:nvSpPr>
        <p:spPr bwMode="auto">
          <a:xfrm>
            <a:off x="10416120" y="5877836"/>
            <a:ext cx="207433" cy="13811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87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97" name="Rectangle 14"/>
          <p:cNvSpPr>
            <a:spLocks noChangeArrowheads="1"/>
          </p:cNvSpPr>
          <p:nvPr/>
        </p:nvSpPr>
        <p:spPr bwMode="auto">
          <a:xfrm>
            <a:off x="6519335" y="5163462"/>
            <a:ext cx="774700" cy="514351"/>
          </a:xfrm>
          <a:prstGeom prst="rect">
            <a:avLst/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587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398" name="Rectangle 15"/>
          <p:cNvSpPr>
            <a:spLocks noChangeArrowheads="1"/>
          </p:cNvSpPr>
          <p:nvPr/>
        </p:nvSpPr>
        <p:spPr bwMode="auto">
          <a:xfrm>
            <a:off x="6519333" y="4965024"/>
            <a:ext cx="772584" cy="714375"/>
          </a:xfrm>
          <a:prstGeom prst="rect">
            <a:avLst/>
          </a:prstGeom>
          <a:noFill/>
          <a:ln w="1587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cxnSp>
        <p:nvCxnSpPr>
          <p:cNvPr id="399" name="AutoShape 16"/>
          <p:cNvCxnSpPr>
            <a:cxnSpLocks noChangeShapeType="1"/>
            <a:stCxn id="395" idx="2"/>
            <a:endCxn id="398" idx="2"/>
          </p:cNvCxnSpPr>
          <p:nvPr/>
        </p:nvCxnSpPr>
        <p:spPr bwMode="auto">
          <a:xfrm rot="10800000">
            <a:off x="6904567" y="5679399"/>
            <a:ext cx="232833" cy="327025"/>
          </a:xfrm>
          <a:prstGeom prst="bentConnector2">
            <a:avLst/>
          </a:prstGeom>
          <a:noFill/>
          <a:ln w="254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0" name="AutoShape 17"/>
          <p:cNvCxnSpPr>
            <a:cxnSpLocks noChangeShapeType="1"/>
            <a:stCxn id="17542" idx="2"/>
            <a:endCxn id="395" idx="6"/>
          </p:cNvCxnSpPr>
          <p:nvPr/>
        </p:nvCxnSpPr>
        <p:spPr bwMode="auto">
          <a:xfrm rot="5400000">
            <a:off x="8577263" y="4580320"/>
            <a:ext cx="193675" cy="2658533"/>
          </a:xfrm>
          <a:prstGeom prst="bentConnector2">
            <a:avLst/>
          </a:prstGeom>
          <a:noFill/>
          <a:ln w="25400">
            <a:solidFill>
              <a:schemeClr val="bg1">
                <a:lumMod val="50000"/>
              </a:schemeClr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1" name="AutoShape 18"/>
          <p:cNvCxnSpPr>
            <a:cxnSpLocks noChangeShapeType="1"/>
            <a:stCxn id="398" idx="0"/>
            <a:endCxn id="17543" idx="0"/>
          </p:cNvCxnSpPr>
          <p:nvPr/>
        </p:nvCxnSpPr>
        <p:spPr bwMode="auto">
          <a:xfrm rot="5400000" flipH="1" flipV="1">
            <a:off x="8409518" y="3371173"/>
            <a:ext cx="88900" cy="3098800"/>
          </a:xfrm>
          <a:prstGeom prst="bentConnector3">
            <a:avLst>
              <a:gd name="adj1" fmla="val 238404"/>
            </a:avLst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3" name="AutoShape 20"/>
          <p:cNvCxnSpPr>
            <a:cxnSpLocks noChangeShapeType="1"/>
            <a:stCxn id="406" idx="2"/>
            <a:endCxn id="396" idx="6"/>
          </p:cNvCxnSpPr>
          <p:nvPr/>
        </p:nvCxnSpPr>
        <p:spPr bwMode="auto">
          <a:xfrm rot="5400000">
            <a:off x="10599473" y="5703476"/>
            <a:ext cx="268288" cy="220133"/>
          </a:xfrm>
          <a:prstGeom prst="bentConnector2">
            <a:avLst/>
          </a:prstGeom>
          <a:noFill/>
          <a:ln w="2540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4" name="AutoShape 21"/>
          <p:cNvCxnSpPr>
            <a:cxnSpLocks noChangeShapeType="1"/>
            <a:stCxn id="17546" idx="0"/>
            <a:endCxn id="406" idx="0"/>
          </p:cNvCxnSpPr>
          <p:nvPr/>
        </p:nvCxnSpPr>
        <p:spPr bwMode="auto">
          <a:xfrm rot="16200000" flipH="1">
            <a:off x="9246661" y="3367998"/>
            <a:ext cx="88900" cy="3105151"/>
          </a:xfrm>
          <a:prstGeom prst="bentConnector3">
            <a:avLst>
              <a:gd name="adj1" fmla="val -256701"/>
            </a:avLst>
          </a:prstGeom>
          <a:noFill/>
          <a:ln w="25400">
            <a:solidFill>
              <a:schemeClr val="bg1">
                <a:lumMod val="65000"/>
              </a:schemeClr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5" name="Rectangle 22"/>
          <p:cNvSpPr>
            <a:spLocks noChangeArrowheads="1"/>
          </p:cNvSpPr>
          <p:nvPr/>
        </p:nvSpPr>
        <p:spPr bwMode="auto">
          <a:xfrm>
            <a:off x="10458453" y="5163462"/>
            <a:ext cx="774700" cy="514351"/>
          </a:xfrm>
          <a:prstGeom prst="rect">
            <a:avLst/>
          </a:prstGeom>
          <a:gradFill rotWithShape="1"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 w="1587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/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sp>
        <p:nvSpPr>
          <p:cNvPr id="406" name="Rectangle 23"/>
          <p:cNvSpPr>
            <a:spLocks noChangeArrowheads="1"/>
          </p:cNvSpPr>
          <p:nvPr/>
        </p:nvSpPr>
        <p:spPr bwMode="auto">
          <a:xfrm>
            <a:off x="10458453" y="4965024"/>
            <a:ext cx="772583" cy="714375"/>
          </a:xfrm>
          <a:prstGeom prst="rect">
            <a:avLst/>
          </a:prstGeom>
          <a:noFill/>
          <a:ln w="15875" algn="ctr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/>
          <a:p>
            <a:pPr>
              <a:defRPr/>
            </a:pPr>
            <a:endParaRPr lang="de-DE" sz="1600" dirty="0"/>
          </a:p>
        </p:txBody>
      </p:sp>
      <p:cxnSp>
        <p:nvCxnSpPr>
          <p:cNvPr id="407" name="AutoShape 24"/>
          <p:cNvCxnSpPr>
            <a:cxnSpLocks noChangeShapeType="1"/>
            <a:stCxn id="395" idx="1"/>
            <a:endCxn id="395" idx="6"/>
          </p:cNvCxnSpPr>
          <p:nvPr/>
        </p:nvCxnSpPr>
        <p:spPr bwMode="auto">
          <a:xfrm>
            <a:off x="7167033" y="5957211"/>
            <a:ext cx="177800" cy="49212"/>
          </a:xfrm>
          <a:prstGeom prst="straightConnector1">
            <a:avLst/>
          </a:prstGeom>
          <a:noFill/>
          <a:ln w="158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8" name="AutoShape 25"/>
          <p:cNvCxnSpPr>
            <a:cxnSpLocks noChangeShapeType="1"/>
            <a:stCxn id="395" idx="6"/>
            <a:endCxn id="395" idx="3"/>
          </p:cNvCxnSpPr>
          <p:nvPr/>
        </p:nvCxnSpPr>
        <p:spPr bwMode="auto">
          <a:xfrm flipH="1">
            <a:off x="7167033" y="6006424"/>
            <a:ext cx="177800" cy="49213"/>
          </a:xfrm>
          <a:prstGeom prst="straightConnector1">
            <a:avLst/>
          </a:prstGeom>
          <a:noFill/>
          <a:ln w="158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9" name="AutoShape 26"/>
          <p:cNvCxnSpPr>
            <a:cxnSpLocks noChangeShapeType="1"/>
            <a:stCxn id="396" idx="2"/>
            <a:endCxn id="396" idx="7"/>
          </p:cNvCxnSpPr>
          <p:nvPr/>
        </p:nvCxnSpPr>
        <p:spPr bwMode="auto">
          <a:xfrm flipV="1">
            <a:off x="10416117" y="5898473"/>
            <a:ext cx="177800" cy="49213"/>
          </a:xfrm>
          <a:prstGeom prst="straightConnector1">
            <a:avLst/>
          </a:prstGeom>
          <a:noFill/>
          <a:ln w="158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0" name="AutoShape 27"/>
          <p:cNvCxnSpPr>
            <a:cxnSpLocks noChangeShapeType="1"/>
            <a:stCxn id="396" idx="2"/>
            <a:endCxn id="396" idx="5"/>
          </p:cNvCxnSpPr>
          <p:nvPr/>
        </p:nvCxnSpPr>
        <p:spPr bwMode="auto">
          <a:xfrm>
            <a:off x="10416117" y="5947687"/>
            <a:ext cx="177800" cy="49212"/>
          </a:xfrm>
          <a:prstGeom prst="straightConnector1">
            <a:avLst/>
          </a:prstGeom>
          <a:noFill/>
          <a:ln w="15875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492" name="Rectangle 28"/>
          <p:cNvSpPr>
            <a:spLocks noChangeArrowheads="1"/>
          </p:cNvSpPr>
          <p:nvPr/>
        </p:nvSpPr>
        <p:spPr bwMode="auto">
          <a:xfrm>
            <a:off x="8614834" y="4879299"/>
            <a:ext cx="103717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93" name="Rectangle 29"/>
          <p:cNvSpPr>
            <a:spLocks noChangeArrowheads="1"/>
          </p:cNvSpPr>
          <p:nvPr/>
        </p:nvSpPr>
        <p:spPr bwMode="auto">
          <a:xfrm>
            <a:off x="9027586" y="4879299"/>
            <a:ext cx="103716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94" name="Rectangle 30"/>
          <p:cNvSpPr>
            <a:spLocks noChangeArrowheads="1"/>
          </p:cNvSpPr>
          <p:nvPr/>
        </p:nvSpPr>
        <p:spPr bwMode="auto">
          <a:xfrm>
            <a:off x="7795684" y="4879299"/>
            <a:ext cx="101600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495" name="Rectangle 31"/>
          <p:cNvSpPr>
            <a:spLocks noChangeArrowheads="1"/>
          </p:cNvSpPr>
          <p:nvPr/>
        </p:nvSpPr>
        <p:spPr bwMode="auto">
          <a:xfrm>
            <a:off x="9855200" y="4879299"/>
            <a:ext cx="101600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415" name="Line 37"/>
          <p:cNvSpPr>
            <a:spLocks noChangeShapeType="1"/>
          </p:cNvSpPr>
          <p:nvPr/>
        </p:nvSpPr>
        <p:spPr bwMode="auto">
          <a:xfrm flipH="1">
            <a:off x="7948084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16" name="Line 38"/>
          <p:cNvSpPr>
            <a:spLocks noChangeShapeType="1"/>
          </p:cNvSpPr>
          <p:nvPr/>
        </p:nvSpPr>
        <p:spPr bwMode="auto">
          <a:xfrm flipH="1">
            <a:off x="8360833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17" name="Line 39"/>
          <p:cNvSpPr>
            <a:spLocks noChangeShapeType="1"/>
          </p:cNvSpPr>
          <p:nvPr/>
        </p:nvSpPr>
        <p:spPr bwMode="auto">
          <a:xfrm flipH="1">
            <a:off x="8771467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18" name="Line 40"/>
          <p:cNvSpPr>
            <a:spLocks noChangeShapeType="1"/>
          </p:cNvSpPr>
          <p:nvPr/>
        </p:nvSpPr>
        <p:spPr bwMode="auto">
          <a:xfrm flipH="1">
            <a:off x="9182100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19" name="Line 41"/>
          <p:cNvSpPr>
            <a:spLocks noChangeShapeType="1"/>
          </p:cNvSpPr>
          <p:nvPr/>
        </p:nvSpPr>
        <p:spPr bwMode="auto">
          <a:xfrm>
            <a:off x="8570384" y="5815924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20" name="Line 42"/>
          <p:cNvSpPr>
            <a:spLocks noChangeShapeType="1"/>
          </p:cNvSpPr>
          <p:nvPr/>
        </p:nvSpPr>
        <p:spPr bwMode="auto">
          <a:xfrm>
            <a:off x="8978900" y="5820686"/>
            <a:ext cx="0" cy="128587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21" name="Line 43"/>
          <p:cNvSpPr>
            <a:spLocks noChangeShapeType="1"/>
          </p:cNvSpPr>
          <p:nvPr/>
        </p:nvSpPr>
        <p:spPr bwMode="auto">
          <a:xfrm>
            <a:off x="9391651" y="5817512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22" name="Line 44"/>
          <p:cNvSpPr>
            <a:spLocks noChangeShapeType="1"/>
          </p:cNvSpPr>
          <p:nvPr/>
        </p:nvSpPr>
        <p:spPr bwMode="auto">
          <a:xfrm>
            <a:off x="9808633" y="5815924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23" name="Text Box 46"/>
          <p:cNvSpPr txBox="1">
            <a:spLocks noChangeArrowheads="1"/>
          </p:cNvSpPr>
          <p:nvPr/>
        </p:nvSpPr>
        <p:spPr bwMode="auto">
          <a:xfrm>
            <a:off x="8210553" y="4123648"/>
            <a:ext cx="1356783" cy="372240"/>
          </a:xfrm>
          <a:prstGeom prst="rect">
            <a:avLst/>
          </a:prstGeom>
          <a:noFill/>
          <a:ln w="15875" algn="ctr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KTypeMedium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1600" dirty="0"/>
              <a:t>Netzanschluss</a:t>
            </a:r>
          </a:p>
        </p:txBody>
      </p:sp>
      <p:cxnSp>
        <p:nvCxnSpPr>
          <p:cNvPr id="424" name="AutoShape 47"/>
          <p:cNvCxnSpPr>
            <a:cxnSpLocks noChangeShapeType="1"/>
            <a:stCxn id="17494" idx="1"/>
            <a:endCxn id="423" idx="1"/>
          </p:cNvCxnSpPr>
          <p:nvPr/>
        </p:nvCxnSpPr>
        <p:spPr bwMode="auto">
          <a:xfrm rot="10800000" flipH="1">
            <a:off x="7795683" y="4309770"/>
            <a:ext cx="414868" cy="1037844"/>
          </a:xfrm>
          <a:prstGeom prst="bentConnector3">
            <a:avLst>
              <a:gd name="adj1" fmla="val -73469"/>
            </a:avLst>
          </a:prstGeom>
          <a:noFill/>
          <a:ln w="158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25" name="AutoShape 48"/>
          <p:cNvCxnSpPr>
            <a:cxnSpLocks noChangeShapeType="1"/>
          </p:cNvCxnSpPr>
          <p:nvPr/>
        </p:nvCxnSpPr>
        <p:spPr bwMode="auto">
          <a:xfrm flipH="1" flipV="1">
            <a:off x="9580033" y="4355423"/>
            <a:ext cx="389467" cy="992188"/>
          </a:xfrm>
          <a:prstGeom prst="bentConnector3">
            <a:avLst>
              <a:gd name="adj1" fmla="val -111335"/>
            </a:avLst>
          </a:prstGeom>
          <a:noFill/>
          <a:ln w="15875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507" name="Group 59"/>
          <p:cNvGrpSpPr>
            <a:grpSpLocks/>
          </p:cNvGrpSpPr>
          <p:nvPr/>
        </p:nvGrpSpPr>
        <p:grpSpPr bwMode="auto">
          <a:xfrm>
            <a:off x="8307920" y="4879299"/>
            <a:ext cx="309033" cy="936625"/>
            <a:chOff x="1579" y="2960"/>
            <a:chExt cx="236" cy="1074"/>
          </a:xfrm>
        </p:grpSpPr>
        <p:sp>
          <p:nvSpPr>
            <p:cNvPr id="17559" name="Rectangle 60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60" name="Rectangle 61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61" name="Picture 62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62" name="Rectangle 63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63" name="Picture 64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508" name="Group 71"/>
          <p:cNvGrpSpPr>
            <a:grpSpLocks/>
          </p:cNvGrpSpPr>
          <p:nvPr/>
        </p:nvGrpSpPr>
        <p:grpSpPr bwMode="auto">
          <a:xfrm>
            <a:off x="9133420" y="4879299"/>
            <a:ext cx="309033" cy="936625"/>
            <a:chOff x="1579" y="2960"/>
            <a:chExt cx="236" cy="1074"/>
          </a:xfrm>
        </p:grpSpPr>
        <p:sp>
          <p:nvSpPr>
            <p:cNvPr id="17554" name="Rectangle 72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55" name="Rectangle 73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56" name="Picture 74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57" name="Rectangle 75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58" name="Picture 7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509" name="Group 71"/>
          <p:cNvGrpSpPr>
            <a:grpSpLocks/>
          </p:cNvGrpSpPr>
          <p:nvPr/>
        </p:nvGrpSpPr>
        <p:grpSpPr bwMode="auto">
          <a:xfrm>
            <a:off x="8729136" y="4876125"/>
            <a:ext cx="309033" cy="936625"/>
            <a:chOff x="1579" y="2960"/>
            <a:chExt cx="236" cy="1074"/>
          </a:xfrm>
        </p:grpSpPr>
        <p:sp>
          <p:nvSpPr>
            <p:cNvPr id="17549" name="Rectangle 72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50" name="Rectangle 73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51" name="Picture 74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52" name="Rectangle 75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53" name="Picture 7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510" name="Rectangle 31"/>
          <p:cNvSpPr>
            <a:spLocks noChangeArrowheads="1"/>
          </p:cNvSpPr>
          <p:nvPr/>
        </p:nvSpPr>
        <p:spPr bwMode="auto">
          <a:xfrm>
            <a:off x="10263717" y="4876125"/>
            <a:ext cx="101600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511" name="Rectangle 30"/>
          <p:cNvSpPr>
            <a:spLocks noChangeArrowheads="1"/>
          </p:cNvSpPr>
          <p:nvPr/>
        </p:nvSpPr>
        <p:spPr bwMode="auto">
          <a:xfrm>
            <a:off x="7380819" y="4876125"/>
            <a:ext cx="103716" cy="9366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471" name="Line 5"/>
          <p:cNvSpPr>
            <a:spLocks noChangeShapeType="1"/>
          </p:cNvSpPr>
          <p:nvPr/>
        </p:nvSpPr>
        <p:spPr bwMode="auto">
          <a:xfrm flipH="1">
            <a:off x="7535333" y="4758648"/>
            <a:ext cx="0" cy="223839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grpSp>
        <p:nvGrpSpPr>
          <p:cNvPr id="17513" name="Group 53"/>
          <p:cNvGrpSpPr>
            <a:grpSpLocks/>
          </p:cNvGrpSpPr>
          <p:nvPr/>
        </p:nvGrpSpPr>
        <p:grpSpPr bwMode="auto">
          <a:xfrm>
            <a:off x="7482420" y="4876125"/>
            <a:ext cx="309033" cy="936625"/>
            <a:chOff x="1579" y="2960"/>
            <a:chExt cx="236" cy="1074"/>
          </a:xfrm>
        </p:grpSpPr>
        <p:sp>
          <p:nvSpPr>
            <p:cNvPr id="17544" name="Rectangle 54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45" name="Rectangle 55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46" name="Picture 5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47" name="Rectangle 57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48" name="Picture 58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3" name="Line 37"/>
          <p:cNvSpPr>
            <a:spLocks noChangeShapeType="1"/>
          </p:cNvSpPr>
          <p:nvPr/>
        </p:nvSpPr>
        <p:spPr bwMode="auto">
          <a:xfrm flipH="1">
            <a:off x="7535333" y="5817511"/>
            <a:ext cx="0" cy="18732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75" name="Line 9"/>
          <p:cNvSpPr>
            <a:spLocks noChangeShapeType="1"/>
          </p:cNvSpPr>
          <p:nvPr/>
        </p:nvSpPr>
        <p:spPr bwMode="auto">
          <a:xfrm>
            <a:off x="10212917" y="4661810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grpSp>
        <p:nvGrpSpPr>
          <p:cNvPr id="17516" name="Group 77"/>
          <p:cNvGrpSpPr>
            <a:grpSpLocks/>
          </p:cNvGrpSpPr>
          <p:nvPr/>
        </p:nvGrpSpPr>
        <p:grpSpPr bwMode="auto">
          <a:xfrm>
            <a:off x="9952567" y="4876125"/>
            <a:ext cx="306917" cy="936625"/>
            <a:chOff x="1579" y="2960"/>
            <a:chExt cx="236" cy="1074"/>
          </a:xfrm>
        </p:grpSpPr>
        <p:sp>
          <p:nvSpPr>
            <p:cNvPr id="17539" name="Rectangle 78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40" name="Rectangle 79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41" name="Picture 80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42" name="Rectangle 81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43" name="Picture 82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6" name="Line 9"/>
          <p:cNvSpPr>
            <a:spLocks noChangeShapeType="1"/>
          </p:cNvSpPr>
          <p:nvPr/>
        </p:nvSpPr>
        <p:spPr bwMode="auto">
          <a:xfrm>
            <a:off x="8151284" y="4649110"/>
            <a:ext cx="0" cy="279400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grpSp>
        <p:nvGrpSpPr>
          <p:cNvPr id="17518" name="Group 53"/>
          <p:cNvGrpSpPr>
            <a:grpSpLocks/>
          </p:cNvGrpSpPr>
          <p:nvPr/>
        </p:nvGrpSpPr>
        <p:grpSpPr bwMode="auto">
          <a:xfrm>
            <a:off x="7895169" y="4879299"/>
            <a:ext cx="309033" cy="936625"/>
            <a:chOff x="1579" y="2960"/>
            <a:chExt cx="236" cy="1074"/>
          </a:xfrm>
        </p:grpSpPr>
        <p:sp>
          <p:nvSpPr>
            <p:cNvPr id="17534" name="Rectangle 54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35" name="Rectangle 55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36" name="Picture 56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37" name="Rectangle 57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38" name="Picture 58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7" name="Line 5"/>
          <p:cNvSpPr>
            <a:spLocks noChangeShapeType="1"/>
          </p:cNvSpPr>
          <p:nvPr/>
        </p:nvSpPr>
        <p:spPr bwMode="auto">
          <a:xfrm flipH="1">
            <a:off x="9596967" y="4752298"/>
            <a:ext cx="0" cy="223839"/>
          </a:xfrm>
          <a:prstGeom prst="line">
            <a:avLst/>
          </a:prstGeom>
          <a:noFill/>
          <a:ln w="25400">
            <a:solidFill>
              <a:schemeClr val="bg1">
                <a:lumMod val="6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grpSp>
        <p:nvGrpSpPr>
          <p:cNvPr id="17520" name="Group 77"/>
          <p:cNvGrpSpPr>
            <a:grpSpLocks/>
          </p:cNvGrpSpPr>
          <p:nvPr/>
        </p:nvGrpSpPr>
        <p:grpSpPr bwMode="auto">
          <a:xfrm>
            <a:off x="9544053" y="4879299"/>
            <a:ext cx="309033" cy="936625"/>
            <a:chOff x="1579" y="2960"/>
            <a:chExt cx="236" cy="1074"/>
          </a:xfrm>
        </p:grpSpPr>
        <p:sp>
          <p:nvSpPr>
            <p:cNvPr id="17529" name="Rectangle 78"/>
            <p:cNvSpPr>
              <a:spLocks noChangeArrowheads="1"/>
            </p:cNvSpPr>
            <p:nvPr/>
          </p:nvSpPr>
          <p:spPr bwMode="auto">
            <a:xfrm>
              <a:off x="1660" y="2960"/>
              <a:ext cx="79" cy="1073"/>
            </a:xfrm>
            <a:prstGeom prst="rect">
              <a:avLst/>
            </a:prstGeom>
            <a:pattFill prst="pct25">
              <a:fgClr>
                <a:schemeClr val="tx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FF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sp>
          <p:nvSpPr>
            <p:cNvPr id="17530" name="Rectangle 79"/>
            <p:cNvSpPr>
              <a:spLocks noChangeArrowheads="1"/>
            </p:cNvSpPr>
            <p:nvPr/>
          </p:nvSpPr>
          <p:spPr bwMode="auto">
            <a:xfrm>
              <a:off x="1736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2B7932"/>
                </a:gs>
                <a:gs pos="100000">
                  <a:srgbClr val="80008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31" name="Picture 80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532" name="Rectangle 81"/>
            <p:cNvSpPr>
              <a:spLocks noChangeArrowheads="1"/>
            </p:cNvSpPr>
            <p:nvPr/>
          </p:nvSpPr>
          <p:spPr bwMode="auto">
            <a:xfrm>
              <a:off x="1579" y="2960"/>
              <a:ext cx="79" cy="1073"/>
            </a:xfrm>
            <a:prstGeom prst="rect">
              <a:avLst/>
            </a:prstGeom>
            <a:gradFill rotWithShape="1">
              <a:gsLst>
                <a:gs pos="0">
                  <a:srgbClr val="0000FF"/>
                </a:gs>
                <a:gs pos="100000">
                  <a:srgbClr val="F9DB0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/>
            </a:p>
          </p:txBody>
        </p:sp>
        <p:pic>
          <p:nvPicPr>
            <p:cNvPr id="17533" name="Picture 82" descr="Clipboard0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0" y="2960"/>
              <a:ext cx="78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8" name="Line 37"/>
          <p:cNvSpPr>
            <a:spLocks noChangeShapeType="1"/>
          </p:cNvSpPr>
          <p:nvPr/>
        </p:nvSpPr>
        <p:spPr bwMode="auto">
          <a:xfrm flipH="1">
            <a:off x="9599084" y="5814337"/>
            <a:ext cx="0" cy="185737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79" name="Line 41"/>
          <p:cNvSpPr>
            <a:spLocks noChangeShapeType="1"/>
          </p:cNvSpPr>
          <p:nvPr/>
        </p:nvSpPr>
        <p:spPr bwMode="auto">
          <a:xfrm>
            <a:off x="8157633" y="5814338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480" name="Line 41"/>
          <p:cNvSpPr>
            <a:spLocks noChangeShapeType="1"/>
          </p:cNvSpPr>
          <p:nvPr/>
        </p:nvSpPr>
        <p:spPr bwMode="auto">
          <a:xfrm>
            <a:off x="10223500" y="5817512"/>
            <a:ext cx="0" cy="130175"/>
          </a:xfrm>
          <a:prstGeom prst="line">
            <a:avLst/>
          </a:prstGeom>
          <a:noFill/>
          <a:ln w="25400">
            <a:solidFill>
              <a:schemeClr val="bg1">
                <a:lumMod val="50000"/>
              </a:schemeClr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600" dirty="0"/>
          </a:p>
        </p:txBody>
      </p:sp>
      <p:sp>
        <p:nvSpPr>
          <p:cNvPr id="17524" name="Rectangle 54"/>
          <p:cNvSpPr>
            <a:spLocks noChangeArrowheads="1"/>
          </p:cNvSpPr>
          <p:nvPr/>
        </p:nvSpPr>
        <p:spPr bwMode="auto">
          <a:xfrm>
            <a:off x="2199217" y="4879299"/>
            <a:ext cx="101600" cy="936625"/>
          </a:xfrm>
          <a:prstGeom prst="rect">
            <a:avLst/>
          </a:prstGeom>
          <a:pattFill prst="pct25">
            <a:fgClr>
              <a:srgbClr val="93A3A3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525" name="Rectangle 54"/>
          <p:cNvSpPr>
            <a:spLocks noChangeArrowheads="1"/>
          </p:cNvSpPr>
          <p:nvPr/>
        </p:nvSpPr>
        <p:spPr bwMode="auto">
          <a:xfrm>
            <a:off x="3843867" y="4877713"/>
            <a:ext cx="103717" cy="936625"/>
          </a:xfrm>
          <a:prstGeom prst="rect">
            <a:avLst/>
          </a:prstGeom>
          <a:pattFill prst="pct25">
            <a:fgClr>
              <a:srgbClr val="93A3A3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526" name="Rectangle 54"/>
          <p:cNvSpPr>
            <a:spLocks noChangeArrowheads="1"/>
          </p:cNvSpPr>
          <p:nvPr/>
        </p:nvSpPr>
        <p:spPr bwMode="auto">
          <a:xfrm>
            <a:off x="2611967" y="4879299"/>
            <a:ext cx="101600" cy="936625"/>
          </a:xfrm>
          <a:prstGeom prst="rect">
            <a:avLst/>
          </a:prstGeom>
          <a:pattFill prst="pct25">
            <a:fgClr>
              <a:srgbClr val="93A3A3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527" name="Rectangle 54"/>
          <p:cNvSpPr>
            <a:spLocks noChangeArrowheads="1"/>
          </p:cNvSpPr>
          <p:nvPr/>
        </p:nvSpPr>
        <p:spPr bwMode="auto">
          <a:xfrm>
            <a:off x="3028953" y="4876125"/>
            <a:ext cx="103716" cy="936625"/>
          </a:xfrm>
          <a:prstGeom prst="rect">
            <a:avLst/>
          </a:prstGeom>
          <a:pattFill prst="pct25">
            <a:fgClr>
              <a:srgbClr val="93A3A3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17528" name="Rectangle 54"/>
          <p:cNvSpPr>
            <a:spLocks noChangeArrowheads="1"/>
          </p:cNvSpPr>
          <p:nvPr/>
        </p:nvSpPr>
        <p:spPr bwMode="auto">
          <a:xfrm>
            <a:off x="3435353" y="4879299"/>
            <a:ext cx="103716" cy="936625"/>
          </a:xfrm>
          <a:prstGeom prst="rect">
            <a:avLst/>
          </a:prstGeom>
          <a:pattFill prst="pct25">
            <a:fgClr>
              <a:srgbClr val="93A3A3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259" name="Line 2"/>
          <p:cNvSpPr>
            <a:spLocks noChangeShapeType="1"/>
          </p:cNvSpPr>
          <p:nvPr/>
        </p:nvSpPr>
        <p:spPr bwMode="auto">
          <a:xfrm flipH="1">
            <a:off x="5439796" y="2200332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64" name="Line 3"/>
          <p:cNvSpPr>
            <a:spLocks noChangeShapeType="1"/>
          </p:cNvSpPr>
          <p:nvPr/>
        </p:nvSpPr>
        <p:spPr bwMode="auto">
          <a:xfrm flipH="1">
            <a:off x="5029691" y="2202077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65" name="Line 4"/>
          <p:cNvSpPr>
            <a:spLocks noChangeShapeType="1"/>
          </p:cNvSpPr>
          <p:nvPr/>
        </p:nvSpPr>
        <p:spPr bwMode="auto">
          <a:xfrm flipH="1">
            <a:off x="5844677" y="2193348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66" name="Line 5"/>
          <p:cNvSpPr>
            <a:spLocks noChangeShapeType="1"/>
          </p:cNvSpPr>
          <p:nvPr/>
        </p:nvSpPr>
        <p:spPr bwMode="auto">
          <a:xfrm flipH="1">
            <a:off x="6257395" y="2200332"/>
            <a:ext cx="0" cy="22348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67" name="Line 6"/>
          <p:cNvSpPr>
            <a:spLocks noChangeShapeType="1"/>
          </p:cNvSpPr>
          <p:nvPr/>
        </p:nvSpPr>
        <p:spPr bwMode="auto">
          <a:xfrm>
            <a:off x="5643543" y="2095572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68" name="Line 7"/>
          <p:cNvSpPr>
            <a:spLocks noChangeShapeType="1"/>
          </p:cNvSpPr>
          <p:nvPr/>
        </p:nvSpPr>
        <p:spPr bwMode="auto">
          <a:xfrm>
            <a:off x="6053648" y="2095572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72" name="Line 8"/>
          <p:cNvSpPr>
            <a:spLocks noChangeShapeType="1"/>
          </p:cNvSpPr>
          <p:nvPr/>
        </p:nvSpPr>
        <p:spPr bwMode="auto">
          <a:xfrm>
            <a:off x="6466365" y="2095572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73" name="Line 9"/>
          <p:cNvSpPr>
            <a:spLocks noChangeShapeType="1"/>
          </p:cNvSpPr>
          <p:nvPr/>
        </p:nvSpPr>
        <p:spPr bwMode="auto">
          <a:xfrm>
            <a:off x="6879083" y="2095572"/>
            <a:ext cx="0" cy="27936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74" name="Rectangle 10"/>
          <p:cNvSpPr>
            <a:spLocks noChangeArrowheads="1"/>
          </p:cNvSpPr>
          <p:nvPr/>
        </p:nvSpPr>
        <p:spPr bwMode="auto">
          <a:xfrm>
            <a:off x="5283069" y="2321680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75" name="Rectangle 11"/>
          <p:cNvSpPr>
            <a:spLocks noChangeArrowheads="1"/>
          </p:cNvSpPr>
          <p:nvPr/>
        </p:nvSpPr>
        <p:spPr bwMode="auto">
          <a:xfrm>
            <a:off x="6517303" y="2321680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76" name="Rectangle 14"/>
          <p:cNvSpPr>
            <a:spLocks noChangeArrowheads="1"/>
          </p:cNvSpPr>
          <p:nvPr/>
        </p:nvSpPr>
        <p:spPr bwMode="auto">
          <a:xfrm>
            <a:off x="3596937" y="2605406"/>
            <a:ext cx="773193" cy="515944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77" name="Rectangle 15"/>
          <p:cNvSpPr>
            <a:spLocks noChangeArrowheads="1"/>
          </p:cNvSpPr>
          <p:nvPr/>
        </p:nvSpPr>
        <p:spPr bwMode="auto">
          <a:xfrm>
            <a:off x="3595630" y="2407235"/>
            <a:ext cx="773193" cy="714988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cxnSp>
        <p:nvCxnSpPr>
          <p:cNvPr id="278" name="AutoShape 16"/>
          <p:cNvCxnSpPr>
            <a:cxnSpLocks noChangeShapeType="1"/>
            <a:endCxn id="277" idx="2"/>
          </p:cNvCxnSpPr>
          <p:nvPr/>
        </p:nvCxnSpPr>
        <p:spPr bwMode="auto">
          <a:xfrm rot="10800000">
            <a:off x="3982226" y="3126588"/>
            <a:ext cx="543324" cy="323011"/>
          </a:xfrm>
          <a:prstGeom prst="bentConnector2">
            <a:avLst/>
          </a:prstGeom>
          <a:noFill/>
          <a:ln w="25400">
            <a:solidFill>
              <a:srgbClr val="FFCC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9" name="AutoShape 17"/>
          <p:cNvCxnSpPr>
            <a:cxnSpLocks noChangeShapeType="1"/>
          </p:cNvCxnSpPr>
          <p:nvPr/>
        </p:nvCxnSpPr>
        <p:spPr bwMode="auto">
          <a:xfrm rot="5400000">
            <a:off x="5615868" y="2391438"/>
            <a:ext cx="188568" cy="1927756"/>
          </a:xfrm>
          <a:prstGeom prst="bentConnector2">
            <a:avLst/>
          </a:prstGeom>
          <a:noFill/>
          <a:ln w="25400">
            <a:solidFill>
              <a:srgbClr val="FFCC00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0" name="AutoShape 18"/>
          <p:cNvCxnSpPr>
            <a:cxnSpLocks noChangeShapeType="1"/>
            <a:stCxn id="277" idx="0"/>
          </p:cNvCxnSpPr>
          <p:nvPr/>
        </p:nvCxnSpPr>
        <p:spPr bwMode="auto">
          <a:xfrm rot="16200000">
            <a:off x="5288844" y="1017681"/>
            <a:ext cx="78569" cy="2691805"/>
          </a:xfrm>
          <a:prstGeom prst="bentConnector3">
            <a:avLst>
              <a:gd name="adj1" fmla="val 260000"/>
            </a:avLst>
          </a:prstGeom>
          <a:noFill/>
          <a:ln w="25400">
            <a:solidFill>
              <a:srgbClr val="0000FF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1" name="AutoShape 19"/>
          <p:cNvCxnSpPr>
            <a:cxnSpLocks noChangeShapeType="1"/>
          </p:cNvCxnSpPr>
          <p:nvPr/>
        </p:nvCxnSpPr>
        <p:spPr bwMode="auto">
          <a:xfrm>
            <a:off x="5232132" y="3261031"/>
            <a:ext cx="1938205" cy="129204"/>
          </a:xfrm>
          <a:prstGeom prst="bentConnector3">
            <a:avLst>
              <a:gd name="adj1" fmla="val 0"/>
            </a:avLst>
          </a:prstGeom>
          <a:noFill/>
          <a:ln w="25400">
            <a:solidFill>
              <a:srgbClr val="800080"/>
            </a:solidFill>
            <a:miter lim="800000"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2" name="AutoShape 20"/>
          <p:cNvCxnSpPr>
            <a:cxnSpLocks noChangeShapeType="1"/>
            <a:stCxn id="285" idx="2"/>
          </p:cNvCxnSpPr>
          <p:nvPr/>
        </p:nvCxnSpPr>
        <p:spPr bwMode="auto">
          <a:xfrm rot="5400000">
            <a:off x="7524370" y="2993280"/>
            <a:ext cx="263647" cy="530263"/>
          </a:xfrm>
          <a:prstGeom prst="bentConnector2">
            <a:avLst/>
          </a:prstGeom>
          <a:noFill/>
          <a:ln w="25400">
            <a:solidFill>
              <a:srgbClr val="8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3" name="AutoShape 21"/>
          <p:cNvCxnSpPr>
            <a:cxnSpLocks noChangeShapeType="1"/>
            <a:endCxn id="285" idx="0"/>
          </p:cNvCxnSpPr>
          <p:nvPr/>
        </p:nvCxnSpPr>
        <p:spPr bwMode="auto">
          <a:xfrm rot="5400000" flipV="1">
            <a:off x="6537445" y="1018987"/>
            <a:ext cx="78569" cy="2689193"/>
          </a:xfrm>
          <a:prstGeom prst="bentConnector3">
            <a:avLst>
              <a:gd name="adj1" fmla="val -288894"/>
            </a:avLst>
          </a:prstGeom>
          <a:noFill/>
          <a:ln w="25400">
            <a:solidFill>
              <a:srgbClr val="008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4" name="Rectangle 22"/>
          <p:cNvSpPr>
            <a:spLocks noChangeArrowheads="1"/>
          </p:cNvSpPr>
          <p:nvPr/>
        </p:nvSpPr>
        <p:spPr bwMode="auto">
          <a:xfrm>
            <a:off x="7536036" y="2605406"/>
            <a:ext cx="773193" cy="515944"/>
          </a:xfrm>
          <a:prstGeom prst="rect">
            <a:avLst/>
          </a:prstGeom>
          <a:gradFill rotWithShape="1">
            <a:gsLst>
              <a:gs pos="0">
                <a:srgbClr val="008000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85" name="Rectangle 23"/>
          <p:cNvSpPr>
            <a:spLocks noChangeArrowheads="1"/>
          </p:cNvSpPr>
          <p:nvPr/>
        </p:nvSpPr>
        <p:spPr bwMode="auto">
          <a:xfrm>
            <a:off x="7534730" y="2407235"/>
            <a:ext cx="773193" cy="714988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86" name="Rectangle 28"/>
          <p:cNvSpPr>
            <a:spLocks noChangeArrowheads="1"/>
          </p:cNvSpPr>
          <p:nvPr/>
        </p:nvSpPr>
        <p:spPr bwMode="auto">
          <a:xfrm>
            <a:off x="5691869" y="2321680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87" name="Rectangle 29"/>
          <p:cNvSpPr>
            <a:spLocks noChangeArrowheads="1"/>
          </p:cNvSpPr>
          <p:nvPr/>
        </p:nvSpPr>
        <p:spPr bwMode="auto">
          <a:xfrm>
            <a:off x="6104586" y="2321680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88" name="Rectangle 30"/>
          <p:cNvSpPr>
            <a:spLocks noChangeArrowheads="1"/>
          </p:cNvSpPr>
          <p:nvPr/>
        </p:nvSpPr>
        <p:spPr bwMode="auto">
          <a:xfrm>
            <a:off x="4871658" y="2321680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89" name="Rectangle 31"/>
          <p:cNvSpPr>
            <a:spLocks noChangeArrowheads="1"/>
          </p:cNvSpPr>
          <p:nvPr/>
        </p:nvSpPr>
        <p:spPr bwMode="auto">
          <a:xfrm>
            <a:off x="6931326" y="2321680"/>
            <a:ext cx="103180" cy="9367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290" name="Line 37"/>
          <p:cNvSpPr>
            <a:spLocks noChangeShapeType="1"/>
          </p:cNvSpPr>
          <p:nvPr/>
        </p:nvSpPr>
        <p:spPr bwMode="auto">
          <a:xfrm flipH="1">
            <a:off x="5025773" y="3260158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1" name="Line 38"/>
          <p:cNvSpPr>
            <a:spLocks noChangeShapeType="1"/>
          </p:cNvSpPr>
          <p:nvPr/>
        </p:nvSpPr>
        <p:spPr bwMode="auto">
          <a:xfrm flipH="1">
            <a:off x="5437185" y="3260158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2" name="Line 39"/>
          <p:cNvSpPr>
            <a:spLocks noChangeShapeType="1"/>
          </p:cNvSpPr>
          <p:nvPr/>
        </p:nvSpPr>
        <p:spPr bwMode="auto">
          <a:xfrm flipH="1">
            <a:off x="5848596" y="3261031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3" name="Line 40"/>
          <p:cNvSpPr>
            <a:spLocks noChangeShapeType="1"/>
          </p:cNvSpPr>
          <p:nvPr/>
        </p:nvSpPr>
        <p:spPr bwMode="auto">
          <a:xfrm flipH="1">
            <a:off x="6258701" y="3261031"/>
            <a:ext cx="0" cy="186823"/>
          </a:xfrm>
          <a:prstGeom prst="line">
            <a:avLst/>
          </a:prstGeom>
          <a:noFill/>
          <a:ln w="25400">
            <a:solidFill>
              <a:srgbClr val="FFCC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4" name="Line 41"/>
          <p:cNvSpPr>
            <a:spLocks noChangeShapeType="1"/>
          </p:cNvSpPr>
          <p:nvPr/>
        </p:nvSpPr>
        <p:spPr bwMode="auto">
          <a:xfrm>
            <a:off x="5646155" y="3259285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5" name="Line 42"/>
          <p:cNvSpPr>
            <a:spLocks noChangeShapeType="1"/>
          </p:cNvSpPr>
          <p:nvPr/>
        </p:nvSpPr>
        <p:spPr bwMode="auto">
          <a:xfrm>
            <a:off x="6056260" y="3262777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6" name="Line 43"/>
          <p:cNvSpPr>
            <a:spLocks noChangeShapeType="1"/>
          </p:cNvSpPr>
          <p:nvPr/>
        </p:nvSpPr>
        <p:spPr bwMode="auto">
          <a:xfrm>
            <a:off x="6468979" y="3261031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7" name="Line 44"/>
          <p:cNvSpPr>
            <a:spLocks noChangeShapeType="1"/>
          </p:cNvSpPr>
          <p:nvPr/>
        </p:nvSpPr>
        <p:spPr bwMode="auto">
          <a:xfrm>
            <a:off x="6885615" y="3259285"/>
            <a:ext cx="0" cy="130077"/>
          </a:xfrm>
          <a:prstGeom prst="line">
            <a:avLst/>
          </a:prstGeom>
          <a:noFill/>
          <a:ln w="25400">
            <a:solidFill>
              <a:srgbClr val="80008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dirty="0"/>
          </a:p>
        </p:txBody>
      </p:sp>
      <p:sp>
        <p:nvSpPr>
          <p:cNvPr id="298" name="Text Box 46"/>
          <p:cNvSpPr txBox="1">
            <a:spLocks noChangeArrowheads="1"/>
          </p:cNvSpPr>
          <p:nvPr/>
        </p:nvSpPr>
        <p:spPr bwMode="auto">
          <a:xfrm>
            <a:off x="5286355" y="1566317"/>
            <a:ext cx="1358311" cy="372240"/>
          </a:xfrm>
          <a:prstGeom prst="rect">
            <a:avLst/>
          </a:prstGeom>
          <a:noFill/>
          <a:ln w="15875" algn="ctr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de-DE" altLang="de-DE" dirty="0">
                <a:latin typeface="+mn-lt"/>
              </a:rPr>
              <a:t>Netzanschluss</a:t>
            </a:r>
          </a:p>
        </p:txBody>
      </p:sp>
      <p:cxnSp>
        <p:nvCxnSpPr>
          <p:cNvPr id="299" name="AutoShape 47"/>
          <p:cNvCxnSpPr>
            <a:cxnSpLocks noChangeShapeType="1"/>
            <a:stCxn id="288" idx="1"/>
            <a:endCxn id="298" idx="1"/>
          </p:cNvCxnSpPr>
          <p:nvPr/>
        </p:nvCxnSpPr>
        <p:spPr bwMode="auto">
          <a:xfrm rot="10800000" flipH="1">
            <a:off x="4871657" y="1752439"/>
            <a:ext cx="414697" cy="1037609"/>
          </a:xfrm>
          <a:prstGeom prst="bentConnector3">
            <a:avLst>
              <a:gd name="adj1" fmla="val -73499"/>
            </a:avLst>
          </a:prstGeom>
          <a:noFill/>
          <a:ln w="158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0" name="AutoShape 48"/>
          <p:cNvCxnSpPr>
            <a:cxnSpLocks noChangeShapeType="1"/>
            <a:stCxn id="289" idx="3"/>
            <a:endCxn id="298" idx="3"/>
          </p:cNvCxnSpPr>
          <p:nvPr/>
        </p:nvCxnSpPr>
        <p:spPr bwMode="auto">
          <a:xfrm flipH="1" flipV="1">
            <a:off x="6644665" y="1752438"/>
            <a:ext cx="389840" cy="1037609"/>
          </a:xfrm>
          <a:prstGeom prst="bentConnector3">
            <a:avLst>
              <a:gd name="adj1" fmla="val -78186"/>
            </a:avLst>
          </a:prstGeom>
          <a:noFill/>
          <a:ln w="1587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1" name="Rectangle 54"/>
          <p:cNvSpPr>
            <a:spLocks noChangeArrowheads="1"/>
          </p:cNvSpPr>
          <p:nvPr/>
        </p:nvSpPr>
        <p:spPr bwMode="auto">
          <a:xfrm>
            <a:off x="5078015" y="2321680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302" name="Rectangle 55"/>
          <p:cNvSpPr>
            <a:spLocks noChangeArrowheads="1"/>
          </p:cNvSpPr>
          <p:nvPr/>
        </p:nvSpPr>
        <p:spPr bwMode="auto">
          <a:xfrm>
            <a:off x="5177275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03" name="Picture 56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582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4" name="Rectangle 57"/>
          <p:cNvSpPr>
            <a:spLocks noChangeArrowheads="1"/>
          </p:cNvSpPr>
          <p:nvPr/>
        </p:nvSpPr>
        <p:spPr bwMode="auto">
          <a:xfrm>
            <a:off x="4972223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05" name="Picture 58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530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6" name="Rectangle 60"/>
          <p:cNvSpPr>
            <a:spLocks noChangeArrowheads="1"/>
          </p:cNvSpPr>
          <p:nvPr/>
        </p:nvSpPr>
        <p:spPr bwMode="auto">
          <a:xfrm>
            <a:off x="5490735" y="2321680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307" name="Rectangle 61"/>
          <p:cNvSpPr>
            <a:spLocks noChangeArrowheads="1"/>
          </p:cNvSpPr>
          <p:nvPr/>
        </p:nvSpPr>
        <p:spPr bwMode="auto">
          <a:xfrm>
            <a:off x="5589995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08" name="Picture 62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302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" name="Rectangle 63"/>
          <p:cNvSpPr>
            <a:spLocks noChangeArrowheads="1"/>
          </p:cNvSpPr>
          <p:nvPr/>
        </p:nvSpPr>
        <p:spPr bwMode="auto">
          <a:xfrm>
            <a:off x="5384943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10" name="Picture 64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250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1" name="Rectangle 72"/>
          <p:cNvSpPr>
            <a:spLocks noChangeArrowheads="1"/>
          </p:cNvSpPr>
          <p:nvPr/>
        </p:nvSpPr>
        <p:spPr bwMode="auto">
          <a:xfrm>
            <a:off x="6316167" y="2321680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312" name="Rectangle 73"/>
          <p:cNvSpPr>
            <a:spLocks noChangeArrowheads="1"/>
          </p:cNvSpPr>
          <p:nvPr/>
        </p:nvSpPr>
        <p:spPr bwMode="auto">
          <a:xfrm>
            <a:off x="6415427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13" name="Picture 74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734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4" name="Rectangle 75"/>
          <p:cNvSpPr>
            <a:spLocks noChangeArrowheads="1"/>
          </p:cNvSpPr>
          <p:nvPr/>
        </p:nvSpPr>
        <p:spPr bwMode="auto">
          <a:xfrm>
            <a:off x="6210375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15" name="Picture 76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682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6" name="Rectangle 78"/>
          <p:cNvSpPr>
            <a:spLocks noChangeArrowheads="1"/>
          </p:cNvSpPr>
          <p:nvPr/>
        </p:nvSpPr>
        <p:spPr bwMode="auto">
          <a:xfrm>
            <a:off x="6726275" y="2321680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317" name="Rectangle 79"/>
          <p:cNvSpPr>
            <a:spLocks noChangeArrowheads="1"/>
          </p:cNvSpPr>
          <p:nvPr/>
        </p:nvSpPr>
        <p:spPr bwMode="auto">
          <a:xfrm>
            <a:off x="6825535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18" name="Picture 80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842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2" name="Rectangle 81"/>
          <p:cNvSpPr>
            <a:spLocks noChangeArrowheads="1"/>
          </p:cNvSpPr>
          <p:nvPr/>
        </p:nvSpPr>
        <p:spPr bwMode="auto">
          <a:xfrm>
            <a:off x="6620483" y="2321680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29" name="Picture 82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790" y="2321680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" name="Rectangle 72"/>
          <p:cNvSpPr>
            <a:spLocks noChangeArrowheads="1"/>
          </p:cNvSpPr>
          <p:nvPr/>
        </p:nvSpPr>
        <p:spPr bwMode="auto">
          <a:xfrm>
            <a:off x="5912205" y="2318183"/>
            <a:ext cx="103180" cy="936732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sp>
        <p:nvSpPr>
          <p:cNvPr id="380" name="Rectangle 73"/>
          <p:cNvSpPr>
            <a:spLocks noChangeArrowheads="1"/>
          </p:cNvSpPr>
          <p:nvPr/>
        </p:nvSpPr>
        <p:spPr bwMode="auto">
          <a:xfrm>
            <a:off x="6011465" y="2318183"/>
            <a:ext cx="103180" cy="936732"/>
          </a:xfrm>
          <a:prstGeom prst="rect">
            <a:avLst/>
          </a:prstGeom>
          <a:gradFill rotWithShape="1">
            <a:gsLst>
              <a:gs pos="0">
                <a:srgbClr val="2B7932"/>
              </a:gs>
              <a:gs pos="100000">
                <a:srgbClr val="80008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81" name="Picture 74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772" y="231818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2" name="Rectangle 75"/>
          <p:cNvSpPr>
            <a:spLocks noChangeArrowheads="1"/>
          </p:cNvSpPr>
          <p:nvPr/>
        </p:nvSpPr>
        <p:spPr bwMode="auto">
          <a:xfrm>
            <a:off x="5806413" y="2318183"/>
            <a:ext cx="103180" cy="936732"/>
          </a:xfrm>
          <a:prstGeom prst="rect">
            <a:avLst/>
          </a:prstGeom>
          <a:gradFill rotWithShape="1">
            <a:gsLst>
              <a:gs pos="0">
                <a:srgbClr val="0000FF"/>
              </a:gs>
              <a:gs pos="100000">
                <a:srgbClr val="F9DB0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587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>
              <a:latin typeface="+mn-lt"/>
            </a:endParaRPr>
          </a:p>
        </p:txBody>
      </p:sp>
      <p:pic>
        <p:nvPicPr>
          <p:cNvPr id="383" name="Picture 76" descr="Clipboard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720" y="2318183"/>
            <a:ext cx="101873" cy="937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3" name="Oval 12"/>
          <p:cNvSpPr>
            <a:spLocks noChangeArrowheads="1"/>
          </p:cNvSpPr>
          <p:nvPr/>
        </p:nvSpPr>
        <p:spPr bwMode="auto">
          <a:xfrm>
            <a:off x="4521043" y="3365542"/>
            <a:ext cx="207664" cy="183911"/>
          </a:xfrm>
          <a:prstGeom prst="ellipse">
            <a:avLst/>
          </a:prstGeom>
          <a:solidFill>
            <a:srgbClr val="FFCC00"/>
          </a:solidFill>
          <a:ln w="158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sp>
        <p:nvSpPr>
          <p:cNvPr id="394" name="Oval 13"/>
          <p:cNvSpPr>
            <a:spLocks noChangeArrowheads="1"/>
          </p:cNvSpPr>
          <p:nvPr/>
        </p:nvSpPr>
        <p:spPr bwMode="auto">
          <a:xfrm>
            <a:off x="7165829" y="3286390"/>
            <a:ext cx="207664" cy="183911"/>
          </a:xfrm>
          <a:prstGeom prst="ellipse">
            <a:avLst/>
          </a:prstGeom>
          <a:solidFill>
            <a:srgbClr val="800080"/>
          </a:solidFill>
          <a:ln w="158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dirty="0"/>
          </a:p>
        </p:txBody>
      </p:sp>
      <p:cxnSp>
        <p:nvCxnSpPr>
          <p:cNvPr id="411" name="AutoShape 24"/>
          <p:cNvCxnSpPr>
            <a:cxnSpLocks noChangeShapeType="1"/>
            <a:stCxn id="393" idx="1"/>
            <a:endCxn id="393" idx="6"/>
          </p:cNvCxnSpPr>
          <p:nvPr/>
        </p:nvCxnSpPr>
        <p:spPr bwMode="auto">
          <a:xfrm>
            <a:off x="4551083" y="3386494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2" name="AutoShape 25"/>
          <p:cNvCxnSpPr>
            <a:cxnSpLocks noChangeShapeType="1"/>
            <a:stCxn id="393" idx="6"/>
            <a:endCxn id="393" idx="3"/>
          </p:cNvCxnSpPr>
          <p:nvPr/>
        </p:nvCxnSpPr>
        <p:spPr bwMode="auto">
          <a:xfrm flipH="1">
            <a:off x="4551083" y="3457498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3" name="AutoShape 26"/>
          <p:cNvCxnSpPr>
            <a:cxnSpLocks noChangeShapeType="1"/>
            <a:stCxn id="394" idx="2"/>
            <a:endCxn id="394" idx="7"/>
          </p:cNvCxnSpPr>
          <p:nvPr/>
        </p:nvCxnSpPr>
        <p:spPr bwMode="auto">
          <a:xfrm flipV="1">
            <a:off x="7159301" y="3307343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4" name="AutoShape 27"/>
          <p:cNvCxnSpPr>
            <a:cxnSpLocks noChangeShapeType="1"/>
            <a:stCxn id="394" idx="2"/>
            <a:endCxn id="394" idx="5"/>
          </p:cNvCxnSpPr>
          <p:nvPr/>
        </p:nvCxnSpPr>
        <p:spPr bwMode="auto">
          <a:xfrm>
            <a:off x="7159301" y="3378347"/>
            <a:ext cx="184156" cy="71004"/>
          </a:xfrm>
          <a:prstGeom prst="straightConnector1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806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  <a:extLst/>
        </p:spPr>
        <p:txBody>
          <a:bodyPr rtlCol="0"/>
          <a:lstStyle/>
          <a:p>
            <a:pPr>
              <a:defRPr/>
            </a:pPr>
            <a:r>
              <a:rPr lang="de-DE" dirty="0" err="1" smtClean="0"/>
              <a:t>Redox</a:t>
            </a:r>
            <a:r>
              <a:rPr lang="de-DE" dirty="0" smtClean="0"/>
              <a:t>-Flow-Speicher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Entwicklungsstufen</a:t>
            </a:r>
            <a:endParaRPr lang="de-DE" sz="1800" dirty="0">
              <a:solidFill>
                <a:schemeClr val="tx1"/>
              </a:solidFill>
            </a:endParaRPr>
          </a:p>
        </p:txBody>
      </p:sp>
      <p:grpSp>
        <p:nvGrpSpPr>
          <p:cNvPr id="18436" name="Gruppieren 44"/>
          <p:cNvGrpSpPr>
            <a:grpSpLocks/>
          </p:cNvGrpSpPr>
          <p:nvPr/>
        </p:nvGrpSpPr>
        <p:grpSpPr bwMode="auto">
          <a:xfrm>
            <a:off x="368300" y="1304238"/>
            <a:ext cx="10202333" cy="500063"/>
            <a:chOff x="276225" y="903288"/>
            <a:chExt cx="7651750" cy="500062"/>
          </a:xfrm>
        </p:grpSpPr>
        <p:sp>
          <p:nvSpPr>
            <p:cNvPr id="18463" name="AutoShape 40"/>
            <p:cNvSpPr>
              <a:spLocks noChangeArrowheads="1"/>
            </p:cNvSpPr>
            <p:nvPr/>
          </p:nvSpPr>
          <p:spPr bwMode="auto">
            <a:xfrm>
              <a:off x="276225" y="962025"/>
              <a:ext cx="7651750" cy="282575"/>
            </a:xfrm>
            <a:prstGeom prst="rightArrow">
              <a:avLst>
                <a:gd name="adj1" fmla="val 69694"/>
                <a:gd name="adj2" fmla="val 45507"/>
              </a:avLst>
            </a:prstGeom>
            <a:solidFill>
              <a:schemeClr val="accent1"/>
            </a:solidFill>
            <a:ln w="9525" algn="ctr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46800" rIns="36000" bIns="46800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sz="1300" b="1" dirty="0">
                <a:solidFill>
                  <a:srgbClr val="F9DB01"/>
                </a:solidFill>
              </a:endParaRPr>
            </a:p>
          </p:txBody>
        </p:sp>
        <p:cxnSp>
          <p:nvCxnSpPr>
            <p:cNvPr id="18464" name="Gerade Verbindung 19"/>
            <p:cNvCxnSpPr>
              <a:cxnSpLocks noChangeShapeType="1"/>
            </p:cNvCxnSpPr>
            <p:nvPr/>
          </p:nvCxnSpPr>
          <p:spPr bwMode="auto">
            <a:xfrm flipH="1">
              <a:off x="331788" y="903288"/>
              <a:ext cx="6350" cy="485775"/>
            </a:xfrm>
            <a:prstGeom prst="line">
              <a:avLst/>
            </a:prstGeom>
            <a:noFill/>
            <a:ln w="25400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65" name="Gerade Verbindung 20"/>
            <p:cNvCxnSpPr>
              <a:cxnSpLocks noChangeShapeType="1"/>
            </p:cNvCxnSpPr>
            <p:nvPr/>
          </p:nvCxnSpPr>
          <p:spPr bwMode="auto">
            <a:xfrm flipH="1">
              <a:off x="404813" y="917575"/>
              <a:ext cx="4762" cy="485775"/>
            </a:xfrm>
            <a:prstGeom prst="line">
              <a:avLst/>
            </a:prstGeom>
            <a:noFill/>
            <a:ln w="25400" algn="ctr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437" name="Gruppieren 39"/>
          <p:cNvGrpSpPr>
            <a:grpSpLocks/>
          </p:cNvGrpSpPr>
          <p:nvPr/>
        </p:nvGrpSpPr>
        <p:grpSpPr bwMode="auto">
          <a:xfrm>
            <a:off x="2256369" y="1515375"/>
            <a:ext cx="1598084" cy="2890839"/>
            <a:chOff x="1691680" y="1114425"/>
            <a:chExt cx="1198563" cy="2890639"/>
          </a:xfrm>
        </p:grpSpPr>
        <p:cxnSp>
          <p:nvCxnSpPr>
            <p:cNvPr id="18460" name="Gerade Verbindung mit Pfeil 28"/>
            <p:cNvCxnSpPr>
              <a:cxnSpLocks noChangeShapeType="1"/>
            </p:cNvCxnSpPr>
            <p:nvPr/>
          </p:nvCxnSpPr>
          <p:spPr bwMode="auto">
            <a:xfrm>
              <a:off x="1691680" y="1114425"/>
              <a:ext cx="0" cy="2890639"/>
            </a:xfrm>
            <a:prstGeom prst="straightConnector1">
              <a:avLst/>
            </a:prstGeom>
            <a:noFill/>
            <a:ln w="38100" algn="ctr">
              <a:solidFill>
                <a:schemeClr val="accent5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461" name="Textfeld 31"/>
            <p:cNvSpPr txBox="1">
              <a:spLocks noChangeArrowheads="1"/>
            </p:cNvSpPr>
            <p:nvPr/>
          </p:nvSpPr>
          <p:spPr bwMode="auto">
            <a:xfrm>
              <a:off x="1691680" y="1435100"/>
              <a:ext cx="1198563" cy="861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de-DE" altLang="de-DE" dirty="0">
                  <a:solidFill>
                    <a:schemeClr val="accent5"/>
                  </a:solidFill>
                  <a:latin typeface="+mj-lt"/>
                </a:rPr>
                <a:t>07/2013</a:t>
              </a: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/>
                <a:t>Verifizierung Laborzelldesign</a:t>
              </a:r>
            </a:p>
          </p:txBody>
        </p:sp>
        <p:sp>
          <p:nvSpPr>
            <p:cNvPr id="18462" name="Textfeld 46"/>
            <p:cNvSpPr txBox="1">
              <a:spLocks noChangeArrowheads="1"/>
            </p:cNvSpPr>
            <p:nvPr/>
          </p:nvSpPr>
          <p:spPr bwMode="auto">
            <a:xfrm>
              <a:off x="2275880" y="1171574"/>
              <a:ext cx="538850" cy="907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sz="5300" dirty="0">
                  <a:solidFill>
                    <a:srgbClr val="00B050"/>
                  </a:solidFill>
                  <a:sym typeface="Wingdings" pitchFamily="2" charset="2"/>
                </a:rPr>
                <a:t></a:t>
              </a:r>
              <a:endParaRPr lang="de-DE" altLang="de-DE" sz="53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18438" name="Gruppieren 42"/>
          <p:cNvGrpSpPr>
            <a:grpSpLocks/>
          </p:cNvGrpSpPr>
          <p:nvPr/>
        </p:nvGrpSpPr>
        <p:grpSpPr bwMode="auto">
          <a:xfrm>
            <a:off x="9668934" y="1515374"/>
            <a:ext cx="1667933" cy="2109986"/>
            <a:chOff x="7252171" y="1114425"/>
            <a:chExt cx="1250026" cy="2109889"/>
          </a:xfrm>
        </p:grpSpPr>
        <p:cxnSp>
          <p:nvCxnSpPr>
            <p:cNvPr id="18457" name="Gerade Verbindung mit Pfeil 34"/>
            <p:cNvCxnSpPr>
              <a:cxnSpLocks noChangeShapeType="1"/>
              <a:endCxn id="30" idx="1"/>
            </p:cNvCxnSpPr>
            <p:nvPr/>
          </p:nvCxnSpPr>
          <p:spPr bwMode="auto">
            <a:xfrm>
              <a:off x="7252171" y="1114425"/>
              <a:ext cx="0" cy="1815323"/>
            </a:xfrm>
            <a:prstGeom prst="straightConnector1">
              <a:avLst/>
            </a:prstGeom>
            <a:noFill/>
            <a:ln w="38100" algn="ctr">
              <a:solidFill>
                <a:schemeClr val="accent5"/>
              </a:solidFill>
              <a:prstDash val="sysDash"/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" name="Textfeld 42"/>
            <p:cNvSpPr txBox="1">
              <a:spLocks noChangeArrowheads="1"/>
            </p:cNvSpPr>
            <p:nvPr/>
          </p:nvSpPr>
          <p:spPr bwMode="auto">
            <a:xfrm>
              <a:off x="7263276" y="1435085"/>
              <a:ext cx="1238921" cy="1354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de-DE" dirty="0">
                  <a:solidFill>
                    <a:schemeClr val="accent5"/>
                  </a:solidFill>
                  <a:latin typeface="+mj-lt"/>
                  <a:cs typeface="+mn-cs"/>
                </a:rPr>
                <a:t>2016</a:t>
              </a:r>
            </a:p>
            <a:p>
              <a:pPr eaLnBrk="1" hangingPunct="1">
                <a:defRPr/>
              </a:pPr>
              <a:r>
                <a:rPr lang="de-DE" dirty="0">
                  <a:solidFill>
                    <a:schemeClr val="bg1">
                      <a:lumMod val="50000"/>
                    </a:schemeClr>
                  </a:solidFill>
                  <a:latin typeface="TKTypeMedium" panose="020B0603040202020204" pitchFamily="34" charset="0"/>
                </a:rPr>
                <a:t>Errichtung der </a:t>
              </a:r>
              <a:r>
                <a:rPr lang="de-DE" dirty="0" err="1">
                  <a:solidFill>
                    <a:schemeClr val="bg1">
                      <a:lumMod val="50000"/>
                    </a:schemeClr>
                  </a:solidFill>
                  <a:latin typeface="TKTypeMedium" panose="020B0603040202020204" pitchFamily="34" charset="0"/>
                </a:rPr>
                <a:t>full-scale</a:t>
              </a:r>
              <a:r>
                <a:rPr lang="de-DE" dirty="0">
                  <a:solidFill>
                    <a:schemeClr val="bg1">
                      <a:lumMod val="50000"/>
                    </a:schemeClr>
                  </a:solidFill>
                  <a:latin typeface="TKTypeMedium" panose="020B0603040202020204" pitchFamily="34" charset="0"/>
                </a:rPr>
                <a:t> Demo-Anlage</a:t>
              </a:r>
            </a:p>
            <a:p>
              <a:pPr eaLnBrk="1" hangingPunct="1">
                <a:defRPr/>
              </a:pPr>
              <a:r>
                <a:rPr lang="de-DE" dirty="0">
                  <a:solidFill>
                    <a:schemeClr val="bg1">
                      <a:lumMod val="50000"/>
                    </a:schemeClr>
                  </a:solidFill>
                  <a:latin typeface="TKTypeMedium" panose="020B0603040202020204" pitchFamily="34" charset="0"/>
                </a:rPr>
                <a:t>(geplant)</a:t>
              </a:r>
            </a:p>
          </p:txBody>
        </p:sp>
        <p:sp>
          <p:nvSpPr>
            <p:cNvPr id="30" name="Text Box 23"/>
            <p:cNvSpPr txBox="1">
              <a:spLocks noChangeArrowheads="1"/>
            </p:cNvSpPr>
            <p:nvPr/>
          </p:nvSpPr>
          <p:spPr bwMode="auto">
            <a:xfrm>
              <a:off x="7275966" y="2635181"/>
              <a:ext cx="1168627" cy="589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5782" tIns="47891" rIns="95782" bIns="47891">
              <a:spAutoFit/>
            </a:bodyPr>
            <a:lstStyle>
              <a:lvl1pPr defTabSz="957263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957263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957263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957263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957263" eaLnBrk="0" hangingPunct="0"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957263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de-DE" dirty="0" smtClean="0">
                  <a:solidFill>
                    <a:schemeClr val="accent5"/>
                  </a:solidFill>
                  <a:latin typeface="TKTypeMedium" panose="020B0603040202020204" pitchFamily="34" charset="0"/>
                  <a:ea typeface="MS PGothic" pitchFamily="34" charset="-128"/>
                </a:rPr>
                <a:t>Aktive Zellfläche</a:t>
              </a:r>
            </a:p>
            <a:p>
              <a:pPr eaLnBrk="1" hangingPunct="1">
                <a:defRPr/>
              </a:pPr>
              <a:r>
                <a:rPr lang="de-DE" dirty="0" smtClean="0">
                  <a:solidFill>
                    <a:schemeClr val="accent5"/>
                  </a:solidFill>
                  <a:latin typeface="TKTypeMedium" panose="020B0603040202020204" pitchFamily="34" charset="0"/>
                  <a:ea typeface="MS PGothic" pitchFamily="34" charset="-128"/>
                </a:rPr>
                <a:t>~ 2,7 m</a:t>
              </a:r>
              <a:r>
                <a:rPr lang="de-DE" baseline="30000" dirty="0" smtClean="0">
                  <a:solidFill>
                    <a:schemeClr val="accent5"/>
                  </a:solidFill>
                  <a:latin typeface="TKTypeMedium" panose="020B0603040202020204" pitchFamily="34" charset="0"/>
                  <a:ea typeface="MS PGothic" pitchFamily="34" charset="-128"/>
                </a:rPr>
                <a:t>2</a:t>
              </a:r>
              <a:endParaRPr lang="de-DE" baseline="30000" dirty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endParaRPr>
            </a:p>
          </p:txBody>
        </p:sp>
      </p:grpSp>
      <p:cxnSp>
        <p:nvCxnSpPr>
          <p:cNvPr id="18452" name="Gerade Verbindung mit Pfeil 2"/>
          <p:cNvCxnSpPr>
            <a:cxnSpLocks noChangeShapeType="1"/>
          </p:cNvCxnSpPr>
          <p:nvPr/>
        </p:nvCxnSpPr>
        <p:spPr bwMode="auto">
          <a:xfrm>
            <a:off x="707939" y="1504262"/>
            <a:ext cx="12692" cy="2901751"/>
          </a:xfrm>
          <a:prstGeom prst="straightConnector1">
            <a:avLst/>
          </a:prstGeom>
          <a:noFill/>
          <a:ln w="38100" algn="ctr">
            <a:solidFill>
              <a:schemeClr val="accent5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53" name="Textfeld 23"/>
          <p:cNvSpPr txBox="1">
            <a:spLocks noChangeArrowheads="1"/>
          </p:cNvSpPr>
          <p:nvPr/>
        </p:nvSpPr>
        <p:spPr bwMode="auto">
          <a:xfrm>
            <a:off x="669865" y="1824937"/>
            <a:ext cx="173948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accent5"/>
                </a:solidFill>
                <a:latin typeface="+mj-lt"/>
              </a:rPr>
              <a:t>01/2013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Inbetriebnahme Labortestanlage am EFZN in Goslar</a:t>
            </a:r>
          </a:p>
        </p:txBody>
      </p:sp>
      <p:sp>
        <p:nvSpPr>
          <p:cNvPr id="18454" name="Textfeld 40"/>
          <p:cNvSpPr txBox="1">
            <a:spLocks noChangeArrowheads="1"/>
          </p:cNvSpPr>
          <p:nvPr/>
        </p:nvSpPr>
        <p:spPr bwMode="auto">
          <a:xfrm>
            <a:off x="1433483" y="1570936"/>
            <a:ext cx="782693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5300" dirty="0">
                <a:solidFill>
                  <a:srgbClr val="00B050"/>
                </a:solidFill>
                <a:sym typeface="Wingdings" pitchFamily="2" charset="2"/>
              </a:rPr>
              <a:t></a:t>
            </a:r>
            <a:endParaRPr lang="de-DE" altLang="de-DE" sz="5300" dirty="0">
              <a:solidFill>
                <a:srgbClr val="00B050"/>
              </a:solidFill>
            </a:endParaRPr>
          </a:p>
        </p:txBody>
      </p:sp>
      <p:sp>
        <p:nvSpPr>
          <p:cNvPr id="28" name="Text Box 13"/>
          <p:cNvSpPr txBox="1">
            <a:spLocks noChangeArrowheads="1"/>
          </p:cNvSpPr>
          <p:nvPr/>
        </p:nvSpPr>
        <p:spPr bwMode="auto">
          <a:xfrm>
            <a:off x="662517" y="3036199"/>
            <a:ext cx="1618456" cy="62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7706" tIns="63853" rIns="127706" bIns="63853">
            <a:spAutoFit/>
          </a:bodyPr>
          <a:lstStyle>
            <a:lvl1pPr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Aktive Zellfläche</a:t>
            </a:r>
            <a:b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</a:br>
            <a: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 ~ 0,01 m</a:t>
            </a:r>
            <a:r>
              <a:rPr lang="de-DE" baseline="30000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2</a:t>
            </a:r>
            <a:endParaRPr lang="de-DE" dirty="0">
              <a:solidFill>
                <a:schemeClr val="accent5"/>
              </a:solidFill>
              <a:latin typeface="TKTypeMedium" panose="020B0603040202020204" pitchFamily="34" charset="0"/>
              <a:ea typeface="MS PGothic" pitchFamily="34" charset="-128"/>
            </a:endParaRPr>
          </a:p>
        </p:txBody>
      </p:sp>
      <p:cxnSp>
        <p:nvCxnSpPr>
          <p:cNvPr id="18447" name="Gerade Verbindung mit Pfeil 27"/>
          <p:cNvCxnSpPr>
            <a:cxnSpLocks noChangeShapeType="1"/>
          </p:cNvCxnSpPr>
          <p:nvPr/>
        </p:nvCxnSpPr>
        <p:spPr bwMode="auto">
          <a:xfrm>
            <a:off x="3704335" y="1524825"/>
            <a:ext cx="12707" cy="2890640"/>
          </a:xfrm>
          <a:prstGeom prst="straightConnector1">
            <a:avLst/>
          </a:prstGeom>
          <a:noFill/>
          <a:ln w="38100" algn="ctr">
            <a:solidFill>
              <a:schemeClr val="accent5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48" name="Textfeld 32"/>
          <p:cNvSpPr txBox="1">
            <a:spLocks noChangeArrowheads="1"/>
          </p:cNvSpPr>
          <p:nvPr/>
        </p:nvSpPr>
        <p:spPr bwMode="auto">
          <a:xfrm>
            <a:off x="3694572" y="1845501"/>
            <a:ext cx="200984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de-DE" altLang="de-DE" dirty="0">
                <a:solidFill>
                  <a:schemeClr val="accent5"/>
                </a:solidFill>
                <a:latin typeface="+mj-lt"/>
              </a:rPr>
              <a:t>09/2013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/>
              <a:t>Proof-</a:t>
            </a:r>
            <a:r>
              <a:rPr lang="de-DE" altLang="de-DE" dirty="0" err="1"/>
              <a:t>of</a:t>
            </a:r>
            <a:r>
              <a:rPr lang="de-DE" altLang="de-DE" dirty="0"/>
              <a:t>-</a:t>
            </a:r>
            <a:r>
              <a:rPr lang="de-DE" altLang="de-DE" dirty="0" err="1"/>
              <a:t>concept</a:t>
            </a:r>
            <a:r>
              <a:rPr lang="de-DE" altLang="de-DE" dirty="0"/>
              <a:t> nach </a:t>
            </a:r>
            <a:r>
              <a:rPr lang="de-DE" altLang="de-DE" dirty="0" err="1"/>
              <a:t>scale-up</a:t>
            </a:r>
            <a:r>
              <a:rPr lang="de-DE" altLang="de-DE" dirty="0"/>
              <a:t> von Laborzelle zu OCT-Zelle</a:t>
            </a:r>
          </a:p>
        </p:txBody>
      </p:sp>
      <p:sp>
        <p:nvSpPr>
          <p:cNvPr id="18449" name="Textfeld 47"/>
          <p:cNvSpPr txBox="1">
            <a:spLocks noChangeArrowheads="1"/>
          </p:cNvSpPr>
          <p:nvPr/>
        </p:nvSpPr>
        <p:spPr bwMode="auto">
          <a:xfrm>
            <a:off x="4461236" y="1578800"/>
            <a:ext cx="782693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5300" dirty="0">
                <a:solidFill>
                  <a:srgbClr val="00B050"/>
                </a:solidFill>
                <a:sym typeface="Wingdings" pitchFamily="2" charset="2"/>
              </a:rPr>
              <a:t></a:t>
            </a:r>
            <a:endParaRPr lang="de-DE" altLang="de-DE" sz="5300" dirty="0">
              <a:solidFill>
                <a:srgbClr val="00B050"/>
              </a:solidFill>
            </a:endParaRP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3695701" y="3045651"/>
            <a:ext cx="1631951" cy="62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7706" tIns="63853" rIns="127706" bIns="63853">
            <a:spAutoFit/>
          </a:bodyPr>
          <a:lstStyle>
            <a:lvl1pPr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Aktive Zellfläche</a:t>
            </a:r>
          </a:p>
          <a:p>
            <a:pPr eaLnBrk="1" hangingPunct="1">
              <a:defRPr/>
            </a:pPr>
            <a: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~ 0,16 m</a:t>
            </a:r>
            <a:r>
              <a:rPr lang="de-DE" baseline="30000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2</a:t>
            </a:r>
            <a:endParaRPr lang="de-DE" baseline="30000" dirty="0">
              <a:solidFill>
                <a:schemeClr val="accent5"/>
              </a:solidFill>
              <a:latin typeface="TKTypeMedium" panose="020B0603040202020204" pitchFamily="34" charset="0"/>
              <a:ea typeface="MS PGothic" pitchFamily="34" charset="-128"/>
            </a:endParaRPr>
          </a:p>
        </p:txBody>
      </p:sp>
      <p:cxnSp>
        <p:nvCxnSpPr>
          <p:cNvPr id="18443" name="Gerade Verbindung mit Pfeil 29"/>
          <p:cNvCxnSpPr>
            <a:cxnSpLocks noChangeShapeType="1"/>
          </p:cNvCxnSpPr>
          <p:nvPr/>
        </p:nvCxnSpPr>
        <p:spPr bwMode="auto">
          <a:xfrm>
            <a:off x="6000751" y="1515374"/>
            <a:ext cx="0" cy="2737543"/>
          </a:xfrm>
          <a:prstGeom prst="straightConnector1">
            <a:avLst/>
          </a:prstGeom>
          <a:noFill/>
          <a:ln w="38100" algn="ctr">
            <a:solidFill>
              <a:schemeClr val="accent5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444" name="Textfeld 33"/>
          <p:cNvSpPr txBox="1">
            <a:spLocks noChangeArrowheads="1"/>
          </p:cNvSpPr>
          <p:nvPr/>
        </p:nvSpPr>
        <p:spPr bwMode="auto">
          <a:xfrm>
            <a:off x="6000751" y="1836072"/>
            <a:ext cx="2111676" cy="1107996"/>
          </a:xfrm>
          <a:prstGeom prst="rect">
            <a:avLst/>
          </a:prstGeom>
          <a:solidFill>
            <a:srgbClr val="FFD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accent5"/>
                </a:solidFill>
                <a:latin typeface="+mj-lt"/>
              </a:rPr>
              <a:t>2015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accent5"/>
                </a:solidFill>
              </a:rPr>
              <a:t>Errichtung der OCT-</a:t>
            </a:r>
            <a:r>
              <a:rPr lang="de-DE" altLang="de-DE" dirty="0"/>
              <a:t>Pilotanlage in Ennigerloh</a:t>
            </a:r>
          </a:p>
        </p:txBody>
      </p:sp>
      <p:sp>
        <p:nvSpPr>
          <p:cNvPr id="18445" name="Textfeld 47"/>
          <p:cNvSpPr txBox="1">
            <a:spLocks noChangeArrowheads="1"/>
          </p:cNvSpPr>
          <p:nvPr/>
        </p:nvSpPr>
        <p:spPr bwMode="auto">
          <a:xfrm>
            <a:off x="7248560" y="1569130"/>
            <a:ext cx="718466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5300" dirty="0">
                <a:solidFill>
                  <a:srgbClr val="00B050"/>
                </a:solidFill>
                <a:sym typeface="Wingdings" pitchFamily="2" charset="2"/>
              </a:rPr>
              <a:t></a:t>
            </a:r>
            <a:endParaRPr lang="de-DE" altLang="de-DE" sz="5300" dirty="0">
              <a:solidFill>
                <a:srgbClr val="00B050"/>
              </a:solidFill>
            </a:endParaRPr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6000750" y="3037788"/>
            <a:ext cx="2029883" cy="621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7706" tIns="63853" rIns="127706" bIns="63853">
            <a:spAutoFit/>
          </a:bodyPr>
          <a:lstStyle>
            <a:lvl1pPr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957263" eaLnBrk="0" hangingPunct="0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Aktive Zellfläche</a:t>
            </a:r>
          </a:p>
          <a:p>
            <a:pPr eaLnBrk="1" hangingPunct="1">
              <a:defRPr/>
            </a:pPr>
            <a:r>
              <a:rPr lang="de-DE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~ 0,16 bis 0,6 m</a:t>
            </a:r>
            <a:r>
              <a:rPr lang="de-DE" baseline="30000" dirty="0" smtClean="0">
                <a:solidFill>
                  <a:schemeClr val="accent5"/>
                </a:solidFill>
                <a:latin typeface="TKTypeMedium" panose="020B0603040202020204" pitchFamily="34" charset="0"/>
                <a:ea typeface="MS PGothic" pitchFamily="34" charset="-128"/>
              </a:rPr>
              <a:t>2</a:t>
            </a:r>
            <a:endParaRPr lang="de-DE" baseline="30000" dirty="0">
              <a:solidFill>
                <a:schemeClr val="accent5"/>
              </a:solidFill>
              <a:latin typeface="TKTypeMedium" panose="020B0603040202020204" pitchFamily="34" charset="0"/>
              <a:ea typeface="MS PGothic" pitchFamily="34" charset="-128"/>
            </a:endParaRPr>
          </a:p>
        </p:txBody>
      </p:sp>
      <p:pic>
        <p:nvPicPr>
          <p:cNvPr id="34" name="Picture 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648" y="4194235"/>
            <a:ext cx="3216621" cy="1891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63" y="4201045"/>
            <a:ext cx="1267364" cy="1885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4" descr="IMG_11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381" y="4201045"/>
            <a:ext cx="1596464" cy="1885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770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en-US" dirty="0" err="1" smtClean="0"/>
              <a:t>Redox</a:t>
            </a:r>
            <a:r>
              <a:rPr lang="de-DE" altLang="en-US" dirty="0" smtClean="0"/>
              <a:t>-Flow-Speicher</a:t>
            </a:r>
            <a:br>
              <a:rPr lang="de-DE" altLang="en-US" dirty="0" smtClean="0"/>
            </a:br>
            <a:r>
              <a:rPr lang="de-DE" altLang="en-US" sz="1800" dirty="0" smtClean="0">
                <a:solidFill>
                  <a:schemeClr val="tx1"/>
                </a:solidFill>
              </a:rPr>
              <a:t>Zusammenfassung und Ausblick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Entwicklung eines All-Vanadium </a:t>
            </a:r>
            <a:r>
              <a:rPr lang="de-DE" dirty="0" err="1"/>
              <a:t>Redox</a:t>
            </a:r>
            <a:r>
              <a:rPr lang="de-DE" dirty="0"/>
              <a:t>-Flow-Speichers mit einem proprietären, patentierten Zelldesign</a:t>
            </a:r>
          </a:p>
          <a:p>
            <a:r>
              <a:rPr lang="de-DE" dirty="0"/>
              <a:t>Kommerzielle Anwendungen werden auf einem Design ähnlich der etablierten </a:t>
            </a:r>
            <a:r>
              <a:rPr lang="de-DE" dirty="0" err="1"/>
              <a:t>Elektroyse</a:t>
            </a:r>
            <a:r>
              <a:rPr lang="de-DE" dirty="0"/>
              <a:t>-Technologien basieren (Zellfläche ca. 2,7 m2) </a:t>
            </a:r>
          </a:p>
          <a:p>
            <a:r>
              <a:rPr lang="de-DE" dirty="0"/>
              <a:t>Leistung (Gesamtzellfläche) und Kapazität (Tankvolumen) sind unabhängig voneinander skalierbar. </a:t>
            </a:r>
          </a:p>
          <a:p>
            <a:r>
              <a:rPr lang="de-DE" dirty="0"/>
              <a:t>Speicherdauer in der Größenordnung von einigen Stunden</a:t>
            </a:r>
          </a:p>
          <a:p>
            <a:r>
              <a:rPr lang="de-DE" dirty="0"/>
              <a:t>Geringe Selbstentladung</a:t>
            </a:r>
          </a:p>
          <a:p>
            <a:r>
              <a:rPr lang="de-DE" dirty="0"/>
              <a:t>Ein Gesamtwirkungsgrad von 80 % ist angestrebt</a:t>
            </a:r>
          </a:p>
          <a:p>
            <a:r>
              <a:rPr lang="de-DE" dirty="0"/>
              <a:t>Lastwechsel oder Wechsel der Betriebsart (Laden/Entladen) innerhalb einer Sekunde</a:t>
            </a:r>
          </a:p>
          <a:p>
            <a:r>
              <a:rPr lang="de-DE" dirty="0"/>
              <a:t>Pilotanlage für Zellen mit einer </a:t>
            </a:r>
            <a:r>
              <a:rPr lang="de-DE" dirty="0" err="1"/>
              <a:t>Zellfäche</a:t>
            </a:r>
            <a:r>
              <a:rPr lang="de-DE" dirty="0"/>
              <a:t> bis zu 0,6 m² ab 2015 verfügbar</a:t>
            </a:r>
          </a:p>
          <a:p>
            <a:r>
              <a:rPr lang="de-DE" dirty="0"/>
              <a:t>Heutige kommerzielle Zellen haben eine aktive Zellfläche von unterhalb 0,1 m² (DIN A4)</a:t>
            </a:r>
          </a:p>
          <a:p>
            <a:r>
              <a:rPr lang="de-DE" dirty="0"/>
              <a:t>Nächster Schritt: Demo-Anlage (Zellfläche 2,7 m²)</a:t>
            </a:r>
          </a:p>
          <a:p>
            <a:r>
              <a:rPr lang="de-DE" dirty="0"/>
              <a:t>Markteinführung 2016</a:t>
            </a:r>
          </a:p>
          <a:p>
            <a:r>
              <a:rPr lang="de-DE" dirty="0"/>
              <a:t>Aktuelle Projekte sind in der Größenordnung von 1 bis 60 MWh in Verbindung mit 0,1 bis 15 MW</a:t>
            </a:r>
          </a:p>
          <a:p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7919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892552"/>
          </a:xfrm>
        </p:spPr>
        <p:txBody>
          <a:bodyPr rtlCol="0"/>
          <a:lstStyle/>
          <a:p>
            <a:pPr>
              <a:defRPr/>
            </a:pPr>
            <a:r>
              <a:rPr lang="de-DE" dirty="0" smtClean="0"/>
              <a:t>Energiespeichertechnologien</a:t>
            </a:r>
            <a:r>
              <a:rPr lang="de-DE" dirty="0" smtClean="0">
                <a:solidFill>
                  <a:srgbClr val="515151"/>
                </a:solidFill>
              </a:rPr>
              <a:t/>
            </a:r>
            <a:br>
              <a:rPr lang="de-DE" dirty="0" smtClean="0">
                <a:solidFill>
                  <a:srgbClr val="515151"/>
                </a:solidFill>
              </a:rPr>
            </a:br>
            <a:r>
              <a:rPr lang="de-DE" altLang="de-DE" sz="1800" dirty="0" smtClean="0">
                <a:solidFill>
                  <a:schemeClr val="tx1"/>
                </a:solidFill>
              </a:rPr>
              <a:t>Fokus </a:t>
            </a:r>
            <a:r>
              <a:rPr lang="de-DE" altLang="de-DE" sz="1800" dirty="0" smtClean="0">
                <a:solidFill>
                  <a:schemeClr val="tx1"/>
                </a:solidFill>
              </a:rPr>
              <a:t>thyssenkrupp </a:t>
            </a:r>
            <a:r>
              <a:rPr lang="de-DE" altLang="de-DE" sz="1800" dirty="0" smtClean="0">
                <a:solidFill>
                  <a:schemeClr val="tx1"/>
                </a:solidFill>
              </a:rPr>
              <a:t>Industrial Solutions</a:t>
            </a:r>
            <a:br>
              <a:rPr lang="de-DE" altLang="de-DE" sz="1800" dirty="0" smtClean="0">
                <a:solidFill>
                  <a:schemeClr val="tx1"/>
                </a:solidFill>
              </a:rPr>
            </a:b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1871420" y="1557337"/>
            <a:ext cx="3450033" cy="4535487"/>
          </a:xfrm>
          <a:prstGeom prst="rect">
            <a:avLst/>
          </a:prstGeom>
          <a:solidFill>
            <a:schemeClr val="accent1"/>
          </a:solidFill>
          <a:ln w="25400">
            <a:noFill/>
          </a:ln>
          <a:effectLst/>
          <a:extLst/>
        </p:spPr>
        <p:txBody>
          <a:bodyPr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kern="0" dirty="0" smtClean="0">
              <a:latin typeface="+mn-lt"/>
              <a:cs typeface="+mn-cs"/>
            </a:endParaRPr>
          </a:p>
        </p:txBody>
      </p:sp>
      <p:sp>
        <p:nvSpPr>
          <p:cNvPr id="70" name="Rectangle 3"/>
          <p:cNvSpPr>
            <a:spLocks noChangeArrowheads="1"/>
          </p:cNvSpPr>
          <p:nvPr/>
        </p:nvSpPr>
        <p:spPr bwMode="auto">
          <a:xfrm>
            <a:off x="5398695" y="1557337"/>
            <a:ext cx="2636287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de-DE" altLang="de-DE" kern="0" dirty="0" smtClean="0">
              <a:latin typeface="+mn-lt"/>
              <a:cs typeface="+mn-cs"/>
            </a:endParaRPr>
          </a:p>
        </p:txBody>
      </p:sp>
      <p:sp>
        <p:nvSpPr>
          <p:cNvPr id="71" name="Rectangle 4"/>
          <p:cNvSpPr>
            <a:spLocks noChangeArrowheads="1"/>
          </p:cNvSpPr>
          <p:nvPr/>
        </p:nvSpPr>
        <p:spPr bwMode="auto">
          <a:xfrm flipH="1">
            <a:off x="8112224" y="1557337"/>
            <a:ext cx="3744416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t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1900" dirty="0">
                <a:solidFill>
                  <a:schemeClr val="accent5"/>
                </a:solidFill>
                <a:latin typeface="+mn-lt"/>
              </a:rPr>
              <a:t>Verbraucher</a:t>
            </a:r>
            <a:endParaRPr lang="de-DE" altLang="de-DE" sz="1900" kern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2" name="Rectangle 5"/>
          <p:cNvSpPr>
            <a:spLocks noChangeArrowheads="1"/>
          </p:cNvSpPr>
          <p:nvPr/>
        </p:nvSpPr>
        <p:spPr bwMode="auto">
          <a:xfrm>
            <a:off x="335363" y="1557337"/>
            <a:ext cx="1458815" cy="45354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wrap="none" lIns="47999" tIns="60958" rIns="47999" bIns="60958" anchor="t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sz="1900" dirty="0">
                <a:solidFill>
                  <a:schemeClr val="accent5"/>
                </a:solidFill>
                <a:latin typeface="+mn-lt"/>
              </a:rPr>
              <a:t>Produktion</a:t>
            </a:r>
            <a:endParaRPr lang="de-DE" altLang="de-DE" sz="1900" kern="0" dirty="0">
              <a:solidFill>
                <a:schemeClr val="accent5"/>
              </a:solidFill>
              <a:latin typeface="+mn-lt"/>
            </a:endParaRPr>
          </a:p>
        </p:txBody>
      </p:sp>
      <p:sp>
        <p:nvSpPr>
          <p:cNvPr id="73" name="Line 6"/>
          <p:cNvSpPr>
            <a:spLocks noChangeShapeType="1"/>
          </p:cNvSpPr>
          <p:nvPr/>
        </p:nvSpPr>
        <p:spPr bwMode="auto">
          <a:xfrm flipV="1">
            <a:off x="3548153" y="5627873"/>
            <a:ext cx="0" cy="255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74" name="Line 7"/>
          <p:cNvSpPr>
            <a:spLocks noChangeShapeType="1"/>
          </p:cNvSpPr>
          <p:nvPr/>
        </p:nvSpPr>
        <p:spPr bwMode="auto">
          <a:xfrm>
            <a:off x="1679510" y="4920404"/>
            <a:ext cx="105924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75" name="Text Box 8"/>
          <p:cNvSpPr txBox="1">
            <a:spLocks noChangeArrowheads="1"/>
          </p:cNvSpPr>
          <p:nvPr/>
        </p:nvSpPr>
        <p:spPr bwMode="auto">
          <a:xfrm>
            <a:off x="6652707" y="5638890"/>
            <a:ext cx="693967" cy="41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900" dirty="0">
                <a:latin typeface="+mn-lt"/>
                <a:ea typeface="MS PGothic" pitchFamily="34" charset="-128"/>
              </a:rPr>
              <a:t>O</a:t>
            </a:r>
            <a:r>
              <a:rPr lang="de-DE" altLang="de-DE" sz="1900" baseline="-25000" dirty="0">
                <a:latin typeface="+mn-lt"/>
                <a:ea typeface="MS PGothic" pitchFamily="34" charset="-128"/>
              </a:rPr>
              <a:t>2</a:t>
            </a:r>
          </a:p>
        </p:txBody>
      </p:sp>
      <p:sp>
        <p:nvSpPr>
          <p:cNvPr id="82" name="Text Box 9"/>
          <p:cNvSpPr txBox="1">
            <a:spLocks noChangeArrowheads="1"/>
          </p:cNvSpPr>
          <p:nvPr/>
        </p:nvSpPr>
        <p:spPr bwMode="auto">
          <a:xfrm>
            <a:off x="5471931" y="4822799"/>
            <a:ext cx="300517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H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</a:p>
        </p:txBody>
      </p:sp>
      <p:sp>
        <p:nvSpPr>
          <p:cNvPr id="83" name="Text Box 11"/>
          <p:cNvSpPr txBox="1">
            <a:spLocks noChangeArrowheads="1"/>
          </p:cNvSpPr>
          <p:nvPr/>
        </p:nvSpPr>
        <p:spPr bwMode="auto">
          <a:xfrm>
            <a:off x="6081342" y="4686871"/>
            <a:ext cx="464024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N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84" name="Text Box 12"/>
          <p:cNvSpPr txBox="1">
            <a:spLocks noChangeArrowheads="1"/>
          </p:cNvSpPr>
          <p:nvPr/>
        </p:nvSpPr>
        <p:spPr bwMode="auto">
          <a:xfrm>
            <a:off x="6896082" y="4807937"/>
            <a:ext cx="1001029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Ammoniak</a:t>
            </a:r>
          </a:p>
        </p:txBody>
      </p:sp>
      <p:sp>
        <p:nvSpPr>
          <p:cNvPr id="85" name="Line 14"/>
          <p:cNvSpPr>
            <a:spLocks noChangeShapeType="1"/>
          </p:cNvSpPr>
          <p:nvPr/>
        </p:nvSpPr>
        <p:spPr bwMode="auto">
          <a:xfrm flipH="1" flipV="1">
            <a:off x="5615947" y="3048269"/>
            <a:ext cx="0" cy="184783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6" name="Line 15"/>
          <p:cNvSpPr>
            <a:spLocks noChangeShapeType="1"/>
          </p:cNvSpPr>
          <p:nvPr/>
        </p:nvSpPr>
        <p:spPr bwMode="auto">
          <a:xfrm>
            <a:off x="5640090" y="3048270"/>
            <a:ext cx="412658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7" name="Line 16"/>
          <p:cNvSpPr>
            <a:spLocks noChangeShapeType="1"/>
          </p:cNvSpPr>
          <p:nvPr/>
        </p:nvSpPr>
        <p:spPr bwMode="auto">
          <a:xfrm>
            <a:off x="9485843" y="3877572"/>
            <a:ext cx="28082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8" name="Line 17"/>
          <p:cNvSpPr>
            <a:spLocks noChangeShapeType="1"/>
          </p:cNvSpPr>
          <p:nvPr/>
        </p:nvSpPr>
        <p:spPr bwMode="auto">
          <a:xfrm>
            <a:off x="9477741" y="4723779"/>
            <a:ext cx="28892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89" name="Text Box 19"/>
          <p:cNvSpPr txBox="1">
            <a:spLocks noChangeArrowheads="1"/>
          </p:cNvSpPr>
          <p:nvPr/>
        </p:nvSpPr>
        <p:spPr bwMode="auto">
          <a:xfrm>
            <a:off x="6065141" y="4283638"/>
            <a:ext cx="583351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CO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148" name="Text Box 20"/>
          <p:cNvSpPr txBox="1">
            <a:spLocks noChangeArrowheads="1"/>
          </p:cNvSpPr>
          <p:nvPr/>
        </p:nvSpPr>
        <p:spPr bwMode="auto">
          <a:xfrm>
            <a:off x="6873129" y="4382645"/>
            <a:ext cx="877598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Methanol</a:t>
            </a:r>
          </a:p>
        </p:txBody>
      </p:sp>
      <p:sp>
        <p:nvSpPr>
          <p:cNvPr id="149" name="Line 23"/>
          <p:cNvSpPr>
            <a:spLocks noChangeShapeType="1"/>
          </p:cNvSpPr>
          <p:nvPr/>
        </p:nvSpPr>
        <p:spPr bwMode="auto">
          <a:xfrm>
            <a:off x="1679509" y="2204433"/>
            <a:ext cx="0" cy="30643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0958" rIns="47999" bIns="60958" anchor="ctr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50" name="Text Box 25"/>
          <p:cNvSpPr txBox="1">
            <a:spLocks noChangeArrowheads="1"/>
          </p:cNvSpPr>
          <p:nvPr/>
        </p:nvSpPr>
        <p:spPr bwMode="auto">
          <a:xfrm>
            <a:off x="395810" y="5205466"/>
            <a:ext cx="1337916" cy="61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Konventionelle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Energien</a:t>
            </a:r>
          </a:p>
        </p:txBody>
      </p:sp>
      <p:sp>
        <p:nvSpPr>
          <p:cNvPr id="151" name="Line 26"/>
          <p:cNvSpPr>
            <a:spLocks noChangeShapeType="1"/>
          </p:cNvSpPr>
          <p:nvPr/>
        </p:nvSpPr>
        <p:spPr bwMode="auto">
          <a:xfrm flipV="1">
            <a:off x="5990915" y="4191335"/>
            <a:ext cx="0" cy="847881"/>
          </a:xfrm>
          <a:prstGeom prst="line">
            <a:avLst/>
          </a:prstGeom>
          <a:noFill/>
          <a:ln w="19050">
            <a:solidFill>
              <a:srgbClr val="00336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52" name="Text Box 27"/>
          <p:cNvSpPr txBox="1">
            <a:spLocks noChangeArrowheads="1"/>
          </p:cNvSpPr>
          <p:nvPr/>
        </p:nvSpPr>
        <p:spPr bwMode="auto">
          <a:xfrm>
            <a:off x="9706069" y="1999252"/>
            <a:ext cx="950438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Stromnetz</a:t>
            </a:r>
          </a:p>
        </p:txBody>
      </p:sp>
      <p:sp>
        <p:nvSpPr>
          <p:cNvPr id="153" name="Text Box 28"/>
          <p:cNvSpPr txBox="1">
            <a:spLocks noChangeArrowheads="1"/>
          </p:cNvSpPr>
          <p:nvPr/>
        </p:nvSpPr>
        <p:spPr bwMode="auto">
          <a:xfrm>
            <a:off x="9924782" y="5391555"/>
            <a:ext cx="731725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Chemie</a:t>
            </a:r>
          </a:p>
        </p:txBody>
      </p:sp>
      <p:sp>
        <p:nvSpPr>
          <p:cNvPr id="154" name="Text Box 29"/>
          <p:cNvSpPr txBox="1">
            <a:spLocks noChangeArrowheads="1"/>
          </p:cNvSpPr>
          <p:nvPr/>
        </p:nvSpPr>
        <p:spPr bwMode="auto">
          <a:xfrm>
            <a:off x="9935426" y="3528759"/>
            <a:ext cx="721081" cy="61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 err="1">
                <a:latin typeface="+mn-lt"/>
                <a:ea typeface="MS PGothic" pitchFamily="34" charset="-128"/>
              </a:rPr>
              <a:t>GuD</a:t>
            </a:r>
            <a:r>
              <a:rPr lang="de-DE" altLang="de-DE" dirty="0">
                <a:latin typeface="+mn-lt"/>
                <a:ea typeface="MS PGothic" pitchFamily="34" charset="-128"/>
              </a:rPr>
              <a:t>-</a:t>
            </a:r>
            <a:br>
              <a:rPr lang="de-DE" altLang="de-DE" dirty="0">
                <a:latin typeface="+mn-lt"/>
                <a:ea typeface="MS PGothic" pitchFamily="34" charset="-128"/>
              </a:rPr>
            </a:br>
            <a:r>
              <a:rPr lang="de-DE" altLang="de-DE" dirty="0">
                <a:latin typeface="+mn-lt"/>
                <a:ea typeface="MS PGothic" pitchFamily="34" charset="-128"/>
              </a:rPr>
              <a:t>Turbine</a:t>
            </a:r>
          </a:p>
        </p:txBody>
      </p:sp>
      <p:sp>
        <p:nvSpPr>
          <p:cNvPr id="155" name="Text Box 30"/>
          <p:cNvSpPr txBox="1">
            <a:spLocks noChangeArrowheads="1"/>
          </p:cNvSpPr>
          <p:nvPr/>
        </p:nvSpPr>
        <p:spPr bwMode="auto">
          <a:xfrm>
            <a:off x="9838220" y="4518596"/>
            <a:ext cx="81828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Mobilität</a:t>
            </a:r>
          </a:p>
        </p:txBody>
      </p:sp>
      <p:sp>
        <p:nvSpPr>
          <p:cNvPr id="156" name="Text Box 31"/>
          <p:cNvSpPr txBox="1">
            <a:spLocks noChangeArrowheads="1"/>
          </p:cNvSpPr>
          <p:nvPr/>
        </p:nvSpPr>
        <p:spPr bwMode="auto">
          <a:xfrm>
            <a:off x="9891120" y="2843087"/>
            <a:ext cx="76538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Gasnetz</a:t>
            </a:r>
          </a:p>
        </p:txBody>
      </p:sp>
      <p:sp>
        <p:nvSpPr>
          <p:cNvPr id="157" name="Text Box 32"/>
          <p:cNvSpPr txBox="1">
            <a:spLocks noChangeArrowheads="1"/>
          </p:cNvSpPr>
          <p:nvPr/>
        </p:nvSpPr>
        <p:spPr bwMode="auto">
          <a:xfrm>
            <a:off x="2741305" y="5357848"/>
            <a:ext cx="161369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Wasserelektrolyse</a:t>
            </a:r>
          </a:p>
        </p:txBody>
      </p:sp>
      <p:sp>
        <p:nvSpPr>
          <p:cNvPr id="158" name="Line 38"/>
          <p:cNvSpPr>
            <a:spLocks noChangeShapeType="1"/>
          </p:cNvSpPr>
          <p:nvPr/>
        </p:nvSpPr>
        <p:spPr bwMode="auto">
          <a:xfrm rot="16200000" flipV="1">
            <a:off x="5183012" y="4244137"/>
            <a:ext cx="0" cy="3269719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59" name="Line 39"/>
          <p:cNvSpPr>
            <a:spLocks noChangeShapeType="1"/>
          </p:cNvSpPr>
          <p:nvPr/>
        </p:nvSpPr>
        <p:spPr bwMode="auto">
          <a:xfrm>
            <a:off x="5759963" y="5050018"/>
            <a:ext cx="17686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60" name="Line 41"/>
          <p:cNvSpPr>
            <a:spLocks noChangeShapeType="1"/>
          </p:cNvSpPr>
          <p:nvPr/>
        </p:nvSpPr>
        <p:spPr bwMode="auto">
          <a:xfrm flipH="1" flipV="1">
            <a:off x="8951277" y="3048269"/>
            <a:ext cx="0" cy="114576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grpSp>
        <p:nvGrpSpPr>
          <p:cNvPr id="161" name="Gruppieren 160"/>
          <p:cNvGrpSpPr/>
          <p:nvPr/>
        </p:nvGrpSpPr>
        <p:grpSpPr>
          <a:xfrm>
            <a:off x="5986864" y="4196735"/>
            <a:ext cx="876917" cy="854632"/>
            <a:chOff x="4987421" y="2858286"/>
            <a:chExt cx="372636" cy="640974"/>
          </a:xfrm>
        </p:grpSpPr>
        <p:sp>
          <p:nvSpPr>
            <p:cNvPr id="162" name="Line 10"/>
            <p:cNvSpPr>
              <a:spLocks noChangeShapeType="1"/>
            </p:cNvSpPr>
            <p:nvPr/>
          </p:nvSpPr>
          <p:spPr bwMode="auto">
            <a:xfrm>
              <a:off x="4990459" y="3499260"/>
              <a:ext cx="36959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63" name="Line 18"/>
            <p:cNvSpPr>
              <a:spLocks noChangeShapeType="1"/>
            </p:cNvSpPr>
            <p:nvPr/>
          </p:nvSpPr>
          <p:spPr bwMode="auto">
            <a:xfrm>
              <a:off x="4987421" y="3180292"/>
              <a:ext cx="37263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64" name="Line 42"/>
            <p:cNvSpPr>
              <a:spLocks noChangeShapeType="1"/>
            </p:cNvSpPr>
            <p:nvPr/>
          </p:nvSpPr>
          <p:spPr bwMode="auto">
            <a:xfrm>
              <a:off x="4990459" y="2858286"/>
              <a:ext cx="36959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</p:grpSp>
      <p:sp>
        <p:nvSpPr>
          <p:cNvPr id="165" name="Text Box 43"/>
          <p:cNvSpPr txBox="1">
            <a:spLocks noChangeArrowheads="1"/>
          </p:cNvSpPr>
          <p:nvPr/>
        </p:nvSpPr>
        <p:spPr bwMode="auto">
          <a:xfrm>
            <a:off x="6057039" y="3861048"/>
            <a:ext cx="583351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+ CO</a:t>
            </a:r>
            <a:r>
              <a:rPr lang="de-DE" altLang="de-DE" baseline="-25000" dirty="0">
                <a:latin typeface="+mn-lt"/>
                <a:ea typeface="MS PGothic" pitchFamily="34" charset="-128"/>
              </a:rPr>
              <a:t>2</a:t>
            </a:r>
            <a:endParaRPr lang="de-DE" altLang="de-DE" dirty="0">
              <a:latin typeface="+mn-lt"/>
              <a:ea typeface="MS PGothic" pitchFamily="34" charset="-128"/>
            </a:endParaRPr>
          </a:p>
        </p:txBody>
      </p:sp>
      <p:sp>
        <p:nvSpPr>
          <p:cNvPr id="166" name="Text Box 44"/>
          <p:cNvSpPr txBox="1">
            <a:spLocks noChangeArrowheads="1"/>
          </p:cNvSpPr>
          <p:nvPr/>
        </p:nvSpPr>
        <p:spPr bwMode="auto">
          <a:xfrm>
            <a:off x="6881231" y="3958703"/>
            <a:ext cx="726916" cy="37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Methan</a:t>
            </a:r>
          </a:p>
        </p:txBody>
      </p:sp>
      <p:grpSp>
        <p:nvGrpSpPr>
          <p:cNvPr id="167" name="Gruppieren 166"/>
          <p:cNvGrpSpPr/>
          <p:nvPr/>
        </p:nvGrpSpPr>
        <p:grpSpPr>
          <a:xfrm>
            <a:off x="8256241" y="4195386"/>
            <a:ext cx="909313" cy="855981"/>
            <a:chOff x="6556209" y="2857274"/>
            <a:chExt cx="317956" cy="641986"/>
          </a:xfrm>
        </p:grpSpPr>
        <p:sp>
          <p:nvSpPr>
            <p:cNvPr id="168" name="Line 13"/>
            <p:cNvSpPr>
              <a:spLocks noChangeShapeType="1"/>
            </p:cNvSpPr>
            <p:nvPr/>
          </p:nvSpPr>
          <p:spPr bwMode="auto">
            <a:xfrm>
              <a:off x="6556209" y="3499260"/>
              <a:ext cx="31795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69" name="Line 21"/>
            <p:cNvSpPr>
              <a:spLocks noChangeShapeType="1"/>
            </p:cNvSpPr>
            <p:nvPr/>
          </p:nvSpPr>
          <p:spPr bwMode="auto">
            <a:xfrm>
              <a:off x="6558235" y="3180292"/>
              <a:ext cx="3159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  <p:sp>
          <p:nvSpPr>
            <p:cNvPr id="170" name="Line 45"/>
            <p:cNvSpPr>
              <a:spLocks noChangeShapeType="1"/>
            </p:cNvSpPr>
            <p:nvPr/>
          </p:nvSpPr>
          <p:spPr bwMode="auto">
            <a:xfrm>
              <a:off x="6557222" y="2857274"/>
              <a:ext cx="31694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46800" rIns="36000" bIns="46800"/>
            <a:lstStyle/>
            <a:p>
              <a:pPr>
                <a:defRPr/>
              </a:pPr>
              <a:endParaRPr lang="de-DE" sz="1900" kern="0" dirty="0"/>
            </a:p>
          </p:txBody>
        </p:sp>
      </p:grpSp>
      <p:sp>
        <p:nvSpPr>
          <p:cNvPr id="171" name="Line 46"/>
          <p:cNvSpPr>
            <a:spLocks noChangeShapeType="1"/>
          </p:cNvSpPr>
          <p:nvPr/>
        </p:nvSpPr>
        <p:spPr bwMode="auto">
          <a:xfrm>
            <a:off x="9477741" y="5596738"/>
            <a:ext cx="28892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72" name="Rectangle 47"/>
          <p:cNvSpPr>
            <a:spLocks noChangeArrowheads="1"/>
          </p:cNvSpPr>
          <p:nvPr/>
        </p:nvSpPr>
        <p:spPr bwMode="auto">
          <a:xfrm rot="10800000">
            <a:off x="9160460" y="3770092"/>
            <a:ext cx="317281" cy="1998123"/>
          </a:xfrm>
          <a:prstGeom prst="rect">
            <a:avLst/>
          </a:prstGeom>
          <a:solidFill>
            <a:srgbClr val="FFFFFF"/>
          </a:solidFill>
          <a:ln w="19050" algn="ctr">
            <a:solidFill>
              <a:schemeClr val="accent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lIns="47999" tIns="60958" rIns="47999" bIns="60958" anchor="ctr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de-DE" altLang="de-DE" kern="0" dirty="0">
                <a:latin typeface="+mn-lt"/>
                <a:ea typeface="MS PGothic" pitchFamily="34" charset="-128"/>
              </a:rPr>
              <a:t>Anwendungen</a:t>
            </a:r>
          </a:p>
        </p:txBody>
      </p:sp>
      <p:sp>
        <p:nvSpPr>
          <p:cNvPr id="173" name="Line 48"/>
          <p:cNvSpPr>
            <a:spLocks noChangeShapeType="1"/>
          </p:cNvSpPr>
          <p:nvPr/>
        </p:nvSpPr>
        <p:spPr bwMode="auto">
          <a:xfrm>
            <a:off x="4378138" y="4920404"/>
            <a:ext cx="109379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74" name="Line 50"/>
          <p:cNvSpPr>
            <a:spLocks noChangeShapeType="1"/>
          </p:cNvSpPr>
          <p:nvPr/>
        </p:nvSpPr>
        <p:spPr bwMode="auto">
          <a:xfrm>
            <a:off x="1659467" y="2204435"/>
            <a:ext cx="782637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pic>
        <p:nvPicPr>
          <p:cNvPr id="175" name="Picture 51" descr="Fossile Energie_Kraftwerk_Fotol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" y="4462712"/>
            <a:ext cx="1070655" cy="71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" name="Picture 53" descr="Regenerative Energie_Fotol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17" y="2544360"/>
            <a:ext cx="1070655" cy="824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" name="Picture 54" descr="Gasnetz_Fotol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2680540"/>
            <a:ext cx="1104001" cy="7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" name="Picture 55" descr="Strommasten_Fotoli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1836706"/>
            <a:ext cx="1104001" cy="7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9" name="Picture 56" descr="Turbine_Fotoli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3483864"/>
            <a:ext cx="1104001" cy="787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" name="Picture 57" descr="Elektroauto_Fotoli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4356050"/>
            <a:ext cx="1104001" cy="735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" name="Picture 58" descr="Hydrogen&amp;Nitrate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629" y="5205466"/>
            <a:ext cx="1104001" cy="782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2" name="Text Box 60"/>
          <p:cNvSpPr txBox="1">
            <a:spLocks noChangeArrowheads="1"/>
          </p:cNvSpPr>
          <p:nvPr/>
        </p:nvSpPr>
        <p:spPr bwMode="auto">
          <a:xfrm>
            <a:off x="10656629" y="3257090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KSLight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3" name="Text Box 61"/>
          <p:cNvSpPr txBox="1">
            <a:spLocks noChangeArrowheads="1"/>
          </p:cNvSpPr>
          <p:nvPr/>
        </p:nvSpPr>
        <p:spPr bwMode="auto">
          <a:xfrm>
            <a:off x="382617" y="5016671"/>
            <a:ext cx="1070655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Nivellen77–fotolia.com</a:t>
            </a:r>
          </a:p>
        </p:txBody>
      </p:sp>
      <p:sp>
        <p:nvSpPr>
          <p:cNvPr id="184" name="Text Box 62"/>
          <p:cNvSpPr txBox="1">
            <a:spLocks noChangeArrowheads="1"/>
          </p:cNvSpPr>
          <p:nvPr/>
        </p:nvSpPr>
        <p:spPr bwMode="auto">
          <a:xfrm>
            <a:off x="10656629" y="493260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andrea</a:t>
            </a:r>
            <a:r>
              <a:rPr lang="de-DE" altLang="de-DE" sz="800" kern="0" dirty="0">
                <a:latin typeface="+mn-lt"/>
              </a:rPr>
              <a:t> </a:t>
            </a:r>
            <a:r>
              <a:rPr lang="de-DE" altLang="de-DE" sz="800" kern="0" dirty="0" err="1">
                <a:latin typeface="+mn-lt"/>
              </a:rPr>
              <a:t>lehmkuhl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5" name="Text Box 63"/>
          <p:cNvSpPr txBox="1">
            <a:spLocks noChangeArrowheads="1"/>
          </p:cNvSpPr>
          <p:nvPr/>
        </p:nvSpPr>
        <p:spPr bwMode="auto">
          <a:xfrm>
            <a:off x="10656629" y="411237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yang</a:t>
            </a:r>
            <a:r>
              <a:rPr lang="de-DE" altLang="de-DE" sz="800" kern="0" dirty="0">
                <a:latin typeface="+mn-lt"/>
              </a:rPr>
              <a:t> </a:t>
            </a:r>
            <a:r>
              <a:rPr lang="de-DE" altLang="de-DE" sz="800" kern="0" dirty="0" err="1">
                <a:latin typeface="+mn-lt"/>
              </a:rPr>
              <a:t>yu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6" name="Text Box 64"/>
          <p:cNvSpPr txBox="1">
            <a:spLocks noChangeArrowheads="1"/>
          </p:cNvSpPr>
          <p:nvPr/>
        </p:nvSpPr>
        <p:spPr bwMode="auto">
          <a:xfrm>
            <a:off x="10656629" y="2413257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mr.nico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7" name="Text Box 66"/>
          <p:cNvSpPr txBox="1">
            <a:spLocks noChangeArrowheads="1"/>
          </p:cNvSpPr>
          <p:nvPr/>
        </p:nvSpPr>
        <p:spPr bwMode="auto">
          <a:xfrm>
            <a:off x="382617" y="3210381"/>
            <a:ext cx="1070655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err="1">
                <a:latin typeface="+mn-lt"/>
              </a:rPr>
              <a:t>visdia</a:t>
            </a:r>
            <a:r>
              <a:rPr lang="de-DE" altLang="de-DE" sz="800" kern="0" dirty="0">
                <a:latin typeface="+mn-lt"/>
              </a:rPr>
              <a:t> – fotolia.com</a:t>
            </a:r>
          </a:p>
        </p:txBody>
      </p:sp>
      <p:sp>
        <p:nvSpPr>
          <p:cNvPr id="188" name="Text Box 67"/>
          <p:cNvSpPr txBox="1">
            <a:spLocks noChangeArrowheads="1"/>
          </p:cNvSpPr>
          <p:nvPr/>
        </p:nvSpPr>
        <p:spPr bwMode="auto">
          <a:xfrm>
            <a:off x="10656629" y="5829101"/>
            <a:ext cx="1104001" cy="158909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2398" rIns="0" bIns="62398" anchor="ctr">
            <a:no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800" kern="0" dirty="0">
                <a:latin typeface="+mn-lt"/>
              </a:rPr>
              <a:t>© </a:t>
            </a:r>
            <a:r>
              <a:rPr lang="de-DE" altLang="de-DE" sz="800" kern="0" dirty="0" smtClean="0">
                <a:latin typeface="+mn-lt"/>
              </a:rPr>
              <a:t>tk </a:t>
            </a:r>
            <a:r>
              <a:rPr lang="de-DE" altLang="de-DE" sz="800" kern="0" dirty="0">
                <a:latin typeface="+mn-lt"/>
              </a:rPr>
              <a:t>Uhde</a:t>
            </a:r>
          </a:p>
        </p:txBody>
      </p:sp>
      <p:pic>
        <p:nvPicPr>
          <p:cNvPr id="189" name="Picture 51" descr="EL-Referenz-Rafnes_NorskHydro"/>
          <p:cNvPicPr preferRelativeResize="0"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51" y="4281794"/>
            <a:ext cx="1618805" cy="107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0" name="Line 14"/>
          <p:cNvSpPr>
            <a:spLocks noChangeShapeType="1"/>
          </p:cNvSpPr>
          <p:nvPr/>
        </p:nvSpPr>
        <p:spPr bwMode="auto">
          <a:xfrm rot="16200000" flipH="1" flipV="1">
            <a:off x="1566389" y="4706027"/>
            <a:ext cx="0" cy="2262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91" name="Rechteck 190"/>
          <p:cNvSpPr/>
          <p:nvPr/>
        </p:nvSpPr>
        <p:spPr>
          <a:xfrm>
            <a:off x="1909448" y="4129013"/>
            <a:ext cx="3394464" cy="1766083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sp>
        <p:nvSpPr>
          <p:cNvPr id="192" name="Text Box 22"/>
          <p:cNvSpPr txBox="1">
            <a:spLocks noChangeArrowheads="1"/>
          </p:cNvSpPr>
          <p:nvPr/>
        </p:nvSpPr>
        <p:spPr bwMode="auto">
          <a:xfrm>
            <a:off x="416949" y="3393069"/>
            <a:ext cx="1129974" cy="618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Erneuerbare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Energien</a:t>
            </a:r>
          </a:p>
        </p:txBody>
      </p:sp>
      <p:sp>
        <p:nvSpPr>
          <p:cNvPr id="193" name="Line 34"/>
          <p:cNvSpPr>
            <a:spLocks noChangeShapeType="1"/>
          </p:cNvSpPr>
          <p:nvPr/>
        </p:nvSpPr>
        <p:spPr bwMode="auto">
          <a:xfrm flipH="1" flipV="1">
            <a:off x="3548153" y="2204434"/>
            <a:ext cx="0" cy="246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sz="1900" kern="0" dirty="0"/>
          </a:p>
        </p:txBody>
      </p:sp>
      <p:sp>
        <p:nvSpPr>
          <p:cNvPr id="194" name="Text Box 40"/>
          <p:cNvSpPr txBox="1">
            <a:spLocks noChangeArrowheads="1"/>
          </p:cNvSpPr>
          <p:nvPr/>
        </p:nvSpPr>
        <p:spPr bwMode="auto">
          <a:xfrm>
            <a:off x="1830653" y="3447412"/>
            <a:ext cx="3545267" cy="3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47999" tIns="60958" rIns="47999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dirty="0">
                <a:latin typeface="+mn-lt"/>
                <a:ea typeface="MS PGothic" pitchFamily="34" charset="-128"/>
              </a:rPr>
              <a:t>Elektrochemische Energiespeicher (RFB)</a:t>
            </a:r>
          </a:p>
        </p:txBody>
      </p:sp>
      <p:pic>
        <p:nvPicPr>
          <p:cNvPr id="195" name="Picture 3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071" y="2434999"/>
            <a:ext cx="1728167" cy="104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6" name="Line 14"/>
          <p:cNvSpPr>
            <a:spLocks noChangeShapeType="1"/>
          </p:cNvSpPr>
          <p:nvPr/>
        </p:nvSpPr>
        <p:spPr bwMode="auto">
          <a:xfrm rot="16200000" flipH="1" flipV="1">
            <a:off x="1566389" y="2818238"/>
            <a:ext cx="0" cy="2262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1900" kern="0" dirty="0"/>
          </a:p>
        </p:txBody>
      </p:sp>
      <p:sp>
        <p:nvSpPr>
          <p:cNvPr id="197" name="Line 33"/>
          <p:cNvSpPr>
            <a:spLocks noChangeShapeType="1"/>
          </p:cNvSpPr>
          <p:nvPr/>
        </p:nvSpPr>
        <p:spPr bwMode="auto">
          <a:xfrm>
            <a:off x="1679509" y="3099175"/>
            <a:ext cx="100456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/>
          <a:lstStyle/>
          <a:p>
            <a:endParaRPr lang="de-DE" sz="1900" kern="0" dirty="0"/>
          </a:p>
        </p:txBody>
      </p:sp>
    </p:spTree>
    <p:extLst>
      <p:ext uri="{BB962C8B-B14F-4D97-AF65-F5344CB8AC3E}">
        <p14:creationId xmlns:p14="http://schemas.microsoft.com/office/powerpoint/2010/main" val="90849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Objekt 27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8999548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Form 21"/>
          <p:cNvSpPr/>
          <p:nvPr/>
        </p:nvSpPr>
        <p:spPr>
          <a:xfrm>
            <a:off x="1273958" y="1412776"/>
            <a:ext cx="9596865" cy="4609339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4"/>
          </a:solidFill>
          <a:scene3d>
            <a:camera prst="orthographicFront"/>
            <a:lightRig rig="chilly" dir="t"/>
          </a:scene3d>
          <a:sp3d z="-12700" extrusionH="1700" prstMaterial="translucentPowder">
            <a:bevelT w="25400" h="6350" prst="softRound"/>
            <a:bevelB w="0" h="0" prst="convex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23" name="Ellipse 22"/>
          <p:cNvSpPr/>
          <p:nvPr/>
        </p:nvSpPr>
        <p:spPr>
          <a:xfrm>
            <a:off x="2506028" y="4722833"/>
            <a:ext cx="169623" cy="169623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24" name="Ellipse 23"/>
          <p:cNvSpPr/>
          <p:nvPr/>
        </p:nvSpPr>
        <p:spPr>
          <a:xfrm>
            <a:off x="3976099" y="3781223"/>
            <a:ext cx="265497" cy="265497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197336"/>
              <a:satOff val="-9147"/>
              <a:lumOff val="8867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25" name="Ellipse 24"/>
          <p:cNvSpPr/>
          <p:nvPr/>
        </p:nvSpPr>
        <p:spPr>
          <a:xfrm>
            <a:off x="5479216" y="3175344"/>
            <a:ext cx="353997" cy="353997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394673"/>
              <a:satOff val="-18293"/>
              <a:lumOff val="17735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26" name="Ellipse 25"/>
          <p:cNvSpPr/>
          <p:nvPr/>
        </p:nvSpPr>
        <p:spPr>
          <a:xfrm>
            <a:off x="6997912" y="2719505"/>
            <a:ext cx="457246" cy="457246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592009"/>
              <a:satOff val="-27440"/>
              <a:lumOff val="2660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27" name="Ellipse 26"/>
          <p:cNvSpPr/>
          <p:nvPr/>
        </p:nvSpPr>
        <p:spPr>
          <a:xfrm>
            <a:off x="8906774" y="2381427"/>
            <a:ext cx="582620" cy="582620"/>
          </a:xfrm>
          <a:prstGeom prst="ellipse">
            <a:avLst/>
          </a:prstGeom>
          <a:solidFill>
            <a:schemeClr val="accent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shade val="80000"/>
              <a:hueOff val="789346"/>
              <a:satOff val="-36587"/>
              <a:lumOff val="3547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 dirty="0"/>
          </a:p>
        </p:txBody>
      </p:sp>
      <p:sp>
        <p:nvSpPr>
          <p:cNvPr id="6" name="Freihandform 5"/>
          <p:cNvSpPr/>
          <p:nvPr/>
        </p:nvSpPr>
        <p:spPr>
          <a:xfrm>
            <a:off x="2635807" y="4495682"/>
            <a:ext cx="1927481" cy="1097022"/>
          </a:xfrm>
          <a:custGeom>
            <a:avLst/>
            <a:gdLst>
              <a:gd name="connsiteX0" fmla="*/ 0 w 1927481"/>
              <a:gd name="connsiteY0" fmla="*/ 0 h 1097022"/>
              <a:gd name="connsiteX1" fmla="*/ 1927481 w 1927481"/>
              <a:gd name="connsiteY1" fmla="*/ 0 h 1097022"/>
              <a:gd name="connsiteX2" fmla="*/ 1927481 w 1927481"/>
              <a:gd name="connsiteY2" fmla="*/ 1097022 h 1097022"/>
              <a:gd name="connsiteX3" fmla="*/ 0 w 1927481"/>
              <a:gd name="connsiteY3" fmla="*/ 1097022 h 1097022"/>
              <a:gd name="connsiteX4" fmla="*/ 0 w 1927481"/>
              <a:gd name="connsiteY4" fmla="*/ 0 h 109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7481" h="1097022">
                <a:moveTo>
                  <a:pt x="0" y="0"/>
                </a:moveTo>
                <a:lnTo>
                  <a:pt x="1927481" y="0"/>
                </a:lnTo>
                <a:lnTo>
                  <a:pt x="1927481" y="1097022"/>
                </a:lnTo>
                <a:lnTo>
                  <a:pt x="0" y="1097022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9880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/>
              <a:t> </a:t>
            </a:r>
            <a:endParaRPr lang="de-DE" sz="1400" kern="1200" dirty="0"/>
          </a:p>
        </p:txBody>
      </p:sp>
      <p:sp>
        <p:nvSpPr>
          <p:cNvPr id="8" name="Freihandform 7"/>
          <p:cNvSpPr/>
          <p:nvPr/>
        </p:nvSpPr>
        <p:spPr>
          <a:xfrm>
            <a:off x="4108848" y="3721155"/>
            <a:ext cx="1224240" cy="1931313"/>
          </a:xfrm>
          <a:custGeom>
            <a:avLst/>
            <a:gdLst>
              <a:gd name="connsiteX0" fmla="*/ 0 w 1224240"/>
              <a:gd name="connsiteY0" fmla="*/ 0 h 1931313"/>
              <a:gd name="connsiteX1" fmla="*/ 1224240 w 1224240"/>
              <a:gd name="connsiteY1" fmla="*/ 0 h 1931313"/>
              <a:gd name="connsiteX2" fmla="*/ 1224240 w 1224240"/>
              <a:gd name="connsiteY2" fmla="*/ 1931313 h 1931313"/>
              <a:gd name="connsiteX3" fmla="*/ 0 w 1224240"/>
              <a:gd name="connsiteY3" fmla="*/ 1931313 h 1931313"/>
              <a:gd name="connsiteX4" fmla="*/ 0 w 1224240"/>
              <a:gd name="connsiteY4" fmla="*/ 0 h 193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4240" h="1931313">
                <a:moveTo>
                  <a:pt x="0" y="0"/>
                </a:moveTo>
                <a:lnTo>
                  <a:pt x="1224240" y="0"/>
                </a:lnTo>
                <a:lnTo>
                  <a:pt x="1224240" y="1931313"/>
                </a:lnTo>
                <a:lnTo>
                  <a:pt x="0" y="19313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0682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/>
              <a:t> </a:t>
            </a:r>
            <a:endParaRPr lang="de-DE" sz="1400" kern="1200" dirty="0" smtClean="0"/>
          </a:p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600" kern="1200" dirty="0">
              <a:solidFill>
                <a:schemeClr val="tx1">
                  <a:lumMod val="50000"/>
                  <a:lumOff val="50000"/>
                </a:schemeClr>
              </a:solidFill>
              <a:latin typeface="TKTypeRegular" panose="020B0306040000020004" pitchFamily="34" charset="0"/>
            </a:endParaRPr>
          </a:p>
        </p:txBody>
      </p:sp>
      <p:sp>
        <p:nvSpPr>
          <p:cNvPr id="10" name="Freihandform 9"/>
          <p:cNvSpPr/>
          <p:nvPr/>
        </p:nvSpPr>
        <p:spPr>
          <a:xfrm>
            <a:off x="5648053" y="3159531"/>
            <a:ext cx="1624228" cy="2590448"/>
          </a:xfrm>
          <a:custGeom>
            <a:avLst/>
            <a:gdLst>
              <a:gd name="connsiteX0" fmla="*/ 0 w 1624228"/>
              <a:gd name="connsiteY0" fmla="*/ 0 h 2590448"/>
              <a:gd name="connsiteX1" fmla="*/ 1624228 w 1624228"/>
              <a:gd name="connsiteY1" fmla="*/ 0 h 2590448"/>
              <a:gd name="connsiteX2" fmla="*/ 1624228 w 1624228"/>
              <a:gd name="connsiteY2" fmla="*/ 2590448 h 2590448"/>
              <a:gd name="connsiteX3" fmla="*/ 0 w 1624228"/>
              <a:gd name="connsiteY3" fmla="*/ 2590448 h 2590448"/>
              <a:gd name="connsiteX4" fmla="*/ 0 w 1624228"/>
              <a:gd name="connsiteY4" fmla="*/ 0 h 2590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4228" h="2590448">
                <a:moveTo>
                  <a:pt x="0" y="0"/>
                </a:moveTo>
                <a:lnTo>
                  <a:pt x="1624228" y="0"/>
                </a:lnTo>
                <a:lnTo>
                  <a:pt x="1624228" y="2590448"/>
                </a:lnTo>
                <a:lnTo>
                  <a:pt x="0" y="259044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87576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/>
              <a:t> </a:t>
            </a:r>
            <a:endParaRPr lang="de-DE" sz="1400" kern="1200" dirty="0" smtClean="0"/>
          </a:p>
        </p:txBody>
      </p:sp>
      <p:sp>
        <p:nvSpPr>
          <p:cNvPr id="12" name="Freihandform 11"/>
          <p:cNvSpPr/>
          <p:nvPr/>
        </p:nvSpPr>
        <p:spPr>
          <a:xfrm>
            <a:off x="7172813" y="2741042"/>
            <a:ext cx="2040248" cy="3088257"/>
          </a:xfrm>
          <a:custGeom>
            <a:avLst/>
            <a:gdLst>
              <a:gd name="connsiteX0" fmla="*/ 0 w 2040248"/>
              <a:gd name="connsiteY0" fmla="*/ 0 h 3088257"/>
              <a:gd name="connsiteX1" fmla="*/ 2040248 w 2040248"/>
              <a:gd name="connsiteY1" fmla="*/ 0 h 3088257"/>
              <a:gd name="connsiteX2" fmla="*/ 2040248 w 2040248"/>
              <a:gd name="connsiteY2" fmla="*/ 3088257 h 3088257"/>
              <a:gd name="connsiteX3" fmla="*/ 0 w 2040248"/>
              <a:gd name="connsiteY3" fmla="*/ 3088257 h 3088257"/>
              <a:gd name="connsiteX4" fmla="*/ 0 w 2040248"/>
              <a:gd name="connsiteY4" fmla="*/ 0 h 3088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248" h="3088257">
                <a:moveTo>
                  <a:pt x="0" y="0"/>
                </a:moveTo>
                <a:lnTo>
                  <a:pt x="2040248" y="0"/>
                </a:lnTo>
                <a:lnTo>
                  <a:pt x="2040248" y="3088257"/>
                </a:lnTo>
                <a:lnTo>
                  <a:pt x="0" y="308825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2285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/>
              <a:t> </a:t>
            </a:r>
            <a:endParaRPr lang="de-DE" sz="1400" kern="1200" dirty="0" smtClean="0"/>
          </a:p>
        </p:txBody>
      </p:sp>
      <p:sp>
        <p:nvSpPr>
          <p:cNvPr id="17" name="Freihandform 16"/>
          <p:cNvSpPr/>
          <p:nvPr/>
        </p:nvSpPr>
        <p:spPr>
          <a:xfrm>
            <a:off x="9118574" y="2495312"/>
            <a:ext cx="2035262" cy="2830883"/>
          </a:xfrm>
          <a:custGeom>
            <a:avLst/>
            <a:gdLst>
              <a:gd name="connsiteX0" fmla="*/ 0 w 2035262"/>
              <a:gd name="connsiteY0" fmla="*/ 0 h 2830883"/>
              <a:gd name="connsiteX1" fmla="*/ 2035262 w 2035262"/>
              <a:gd name="connsiteY1" fmla="*/ 0 h 2830883"/>
              <a:gd name="connsiteX2" fmla="*/ 2035262 w 2035262"/>
              <a:gd name="connsiteY2" fmla="*/ 2830883 h 2830883"/>
              <a:gd name="connsiteX3" fmla="*/ 0 w 2035262"/>
              <a:gd name="connsiteY3" fmla="*/ 2830883 h 2830883"/>
              <a:gd name="connsiteX4" fmla="*/ 0 w 2035262"/>
              <a:gd name="connsiteY4" fmla="*/ 0 h 283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5262" h="2830883">
                <a:moveTo>
                  <a:pt x="0" y="0"/>
                </a:moveTo>
                <a:lnTo>
                  <a:pt x="2035262" y="0"/>
                </a:lnTo>
                <a:lnTo>
                  <a:pt x="2035262" y="2830883"/>
                </a:lnTo>
                <a:lnTo>
                  <a:pt x="0" y="283088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8719" tIns="0" rIns="0" bIns="0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2000" kern="1200" dirty="0" smtClean="0"/>
              <a:t> </a:t>
            </a:r>
            <a:endParaRPr lang="de-DE" sz="1400" kern="1200" dirty="0" smtClean="0"/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9" name="Titel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>
              <a:defRPr/>
            </a:pPr>
            <a:r>
              <a:rPr lang="de-DE" dirty="0" smtClean="0"/>
              <a:t>Wasserelektrolyse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Wo kommt die Technologie her?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8" name="Freihandform 17"/>
          <p:cNvSpPr/>
          <p:nvPr/>
        </p:nvSpPr>
        <p:spPr bwMode="auto">
          <a:xfrm>
            <a:off x="9140815" y="2468894"/>
            <a:ext cx="2319781" cy="2520951"/>
          </a:xfrm>
          <a:custGeom>
            <a:avLst/>
            <a:gdLst>
              <a:gd name="connsiteX0" fmla="*/ 0 w 1668300"/>
              <a:gd name="connsiteY0" fmla="*/ 0 h 2520803"/>
              <a:gd name="connsiteX1" fmla="*/ 1668300 w 1668300"/>
              <a:gd name="connsiteY1" fmla="*/ 0 h 2520803"/>
              <a:gd name="connsiteX2" fmla="*/ 1668300 w 1668300"/>
              <a:gd name="connsiteY2" fmla="*/ 2520803 h 2520803"/>
              <a:gd name="connsiteX3" fmla="*/ 0 w 1668300"/>
              <a:gd name="connsiteY3" fmla="*/ 2520803 h 2520803"/>
              <a:gd name="connsiteX4" fmla="*/ 0 w 1668300"/>
              <a:gd name="connsiteY4" fmla="*/ 0 h 2520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8300" h="2520803">
                <a:moveTo>
                  <a:pt x="0" y="0"/>
                </a:moveTo>
                <a:lnTo>
                  <a:pt x="1668300" y="0"/>
                </a:lnTo>
                <a:lnTo>
                  <a:pt x="1668300" y="2520803"/>
                </a:lnTo>
                <a:lnTo>
                  <a:pt x="0" y="252080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366528" tIns="0" rIns="0" bIns="0" spcCol="1693"/>
          <a:lstStyle/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2700" dirty="0">
                <a:solidFill>
                  <a:schemeClr val="accent5"/>
                </a:solidFill>
              </a:rPr>
              <a:t>Heute</a:t>
            </a:r>
          </a:p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900" dirty="0"/>
              <a:t>Die Energiewende braucht Energie-</a:t>
            </a:r>
            <a:br>
              <a:rPr lang="de-DE" sz="1900" dirty="0"/>
            </a:br>
            <a:r>
              <a:rPr lang="de-DE" sz="1900" dirty="0" err="1"/>
              <a:t>speicher</a:t>
            </a:r>
            <a:r>
              <a:rPr lang="de-DE" sz="1900" dirty="0"/>
              <a:t> im MW-Bereich</a:t>
            </a:r>
          </a:p>
        </p:txBody>
      </p:sp>
      <p:sp>
        <p:nvSpPr>
          <p:cNvPr id="13" name="Freihandform 8"/>
          <p:cNvSpPr/>
          <p:nvPr/>
        </p:nvSpPr>
        <p:spPr>
          <a:xfrm>
            <a:off x="4128773" y="3700826"/>
            <a:ext cx="1727200" cy="976313"/>
          </a:xfrm>
          <a:custGeom>
            <a:avLst/>
            <a:gdLst>
              <a:gd name="connsiteX0" fmla="*/ 0 w 1068287"/>
              <a:gd name="connsiteY0" fmla="*/ 0 h 976860"/>
              <a:gd name="connsiteX1" fmla="*/ 1068287 w 1068287"/>
              <a:gd name="connsiteY1" fmla="*/ 0 h 976860"/>
              <a:gd name="connsiteX2" fmla="*/ 1068287 w 1068287"/>
              <a:gd name="connsiteY2" fmla="*/ 976860 h 976860"/>
              <a:gd name="connsiteX3" fmla="*/ 0 w 1068287"/>
              <a:gd name="connsiteY3" fmla="*/ 976860 h 976860"/>
              <a:gd name="connsiteX4" fmla="*/ 0 w 1068287"/>
              <a:gd name="connsiteY4" fmla="*/ 0 h 97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287" h="976860">
                <a:moveTo>
                  <a:pt x="0" y="0"/>
                </a:moveTo>
                <a:lnTo>
                  <a:pt x="1068287" y="0"/>
                </a:lnTo>
                <a:lnTo>
                  <a:pt x="1068287" y="976860"/>
                </a:lnTo>
                <a:lnTo>
                  <a:pt x="0" y="97686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06711" tIns="0" rIns="0" bIns="0" spcCol="1693"/>
          <a:lstStyle/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2700" dirty="0">
                <a:solidFill>
                  <a:schemeClr val="accent5"/>
                </a:solidFill>
              </a:rPr>
              <a:t>1920er:</a:t>
            </a:r>
          </a:p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900" dirty="0"/>
              <a:t>Industrielle alkalische</a:t>
            </a:r>
            <a:br>
              <a:rPr lang="de-DE" sz="1900" dirty="0"/>
            </a:br>
            <a:r>
              <a:rPr lang="de-DE" sz="1900" dirty="0"/>
              <a:t>Wasser-elektrolyse</a:t>
            </a:r>
          </a:p>
        </p:txBody>
      </p:sp>
      <p:sp>
        <p:nvSpPr>
          <p:cNvPr id="14" name="Freihandform 8"/>
          <p:cNvSpPr/>
          <p:nvPr/>
        </p:nvSpPr>
        <p:spPr>
          <a:xfrm>
            <a:off x="5713032" y="3141663"/>
            <a:ext cx="1871133" cy="976312"/>
          </a:xfrm>
          <a:custGeom>
            <a:avLst/>
            <a:gdLst>
              <a:gd name="connsiteX0" fmla="*/ 0 w 1068287"/>
              <a:gd name="connsiteY0" fmla="*/ 0 h 976860"/>
              <a:gd name="connsiteX1" fmla="*/ 1068287 w 1068287"/>
              <a:gd name="connsiteY1" fmla="*/ 0 h 976860"/>
              <a:gd name="connsiteX2" fmla="*/ 1068287 w 1068287"/>
              <a:gd name="connsiteY2" fmla="*/ 976860 h 976860"/>
              <a:gd name="connsiteX3" fmla="*/ 0 w 1068287"/>
              <a:gd name="connsiteY3" fmla="*/ 976860 h 976860"/>
              <a:gd name="connsiteX4" fmla="*/ 0 w 1068287"/>
              <a:gd name="connsiteY4" fmla="*/ 0 h 97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287" h="976860">
                <a:moveTo>
                  <a:pt x="0" y="0"/>
                </a:moveTo>
                <a:lnTo>
                  <a:pt x="1068287" y="0"/>
                </a:lnTo>
                <a:lnTo>
                  <a:pt x="1068287" y="976860"/>
                </a:lnTo>
                <a:lnTo>
                  <a:pt x="0" y="97686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06711" tIns="0" rIns="0" bIns="0" spcCol="1693"/>
          <a:lstStyle/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2700" dirty="0">
                <a:solidFill>
                  <a:schemeClr val="accent5"/>
                </a:solidFill>
              </a:rPr>
              <a:t>1930er: </a:t>
            </a:r>
          </a:p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900" dirty="0"/>
              <a:t>Erste großtechnische Wasser-elektrolyse- </a:t>
            </a:r>
            <a:r>
              <a:rPr lang="de-DE" sz="1900" dirty="0" err="1"/>
              <a:t>anlage</a:t>
            </a:r>
            <a:endParaRPr lang="de-DE" sz="1900" dirty="0"/>
          </a:p>
        </p:txBody>
      </p:sp>
      <p:sp>
        <p:nvSpPr>
          <p:cNvPr id="16" name="Freihandform 8"/>
          <p:cNvSpPr/>
          <p:nvPr/>
        </p:nvSpPr>
        <p:spPr>
          <a:xfrm>
            <a:off x="7395191" y="2776723"/>
            <a:ext cx="1617133" cy="976313"/>
          </a:xfrm>
          <a:custGeom>
            <a:avLst/>
            <a:gdLst>
              <a:gd name="connsiteX0" fmla="*/ 0 w 1068287"/>
              <a:gd name="connsiteY0" fmla="*/ 0 h 976860"/>
              <a:gd name="connsiteX1" fmla="*/ 1068287 w 1068287"/>
              <a:gd name="connsiteY1" fmla="*/ 0 h 976860"/>
              <a:gd name="connsiteX2" fmla="*/ 1068287 w 1068287"/>
              <a:gd name="connsiteY2" fmla="*/ 976860 h 976860"/>
              <a:gd name="connsiteX3" fmla="*/ 0 w 1068287"/>
              <a:gd name="connsiteY3" fmla="*/ 976860 h 976860"/>
              <a:gd name="connsiteX4" fmla="*/ 0 w 1068287"/>
              <a:gd name="connsiteY4" fmla="*/ 0 h 97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287" h="976860">
                <a:moveTo>
                  <a:pt x="0" y="0"/>
                </a:moveTo>
                <a:lnTo>
                  <a:pt x="1068287" y="0"/>
                </a:lnTo>
                <a:lnTo>
                  <a:pt x="1068287" y="976860"/>
                </a:lnTo>
                <a:lnTo>
                  <a:pt x="0" y="97686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06711" tIns="0" rIns="0" bIns="0" spcCol="1693"/>
          <a:lstStyle/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2700" dirty="0">
                <a:solidFill>
                  <a:schemeClr val="accent5"/>
                </a:solidFill>
              </a:rPr>
              <a:t>1970er:</a:t>
            </a:r>
          </a:p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900" dirty="0"/>
              <a:t>Erste PEM-Wasser-elektrolyse</a:t>
            </a:r>
          </a:p>
        </p:txBody>
      </p:sp>
      <p:sp>
        <p:nvSpPr>
          <p:cNvPr id="20" name="Freihandform 19"/>
          <p:cNvSpPr/>
          <p:nvPr/>
        </p:nvSpPr>
        <p:spPr bwMode="auto">
          <a:xfrm>
            <a:off x="2608776" y="4647531"/>
            <a:ext cx="1615017" cy="1301749"/>
          </a:xfrm>
          <a:custGeom>
            <a:avLst/>
            <a:gdLst>
              <a:gd name="connsiteX0" fmla="*/ 0 w 1068287"/>
              <a:gd name="connsiteY0" fmla="*/ 0 h 976860"/>
              <a:gd name="connsiteX1" fmla="*/ 1068287 w 1068287"/>
              <a:gd name="connsiteY1" fmla="*/ 0 h 976860"/>
              <a:gd name="connsiteX2" fmla="*/ 1068287 w 1068287"/>
              <a:gd name="connsiteY2" fmla="*/ 976860 h 976860"/>
              <a:gd name="connsiteX3" fmla="*/ 0 w 1068287"/>
              <a:gd name="connsiteY3" fmla="*/ 976860 h 976860"/>
              <a:gd name="connsiteX4" fmla="*/ 0 w 1068287"/>
              <a:gd name="connsiteY4" fmla="*/ 0 h 97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8287" h="976860">
                <a:moveTo>
                  <a:pt x="0" y="0"/>
                </a:moveTo>
                <a:lnTo>
                  <a:pt x="1068287" y="0"/>
                </a:lnTo>
                <a:lnTo>
                  <a:pt x="1068287" y="976860"/>
                </a:lnTo>
                <a:lnTo>
                  <a:pt x="0" y="976860"/>
                </a:lnTo>
                <a:lnTo>
                  <a:pt x="0" y="0"/>
                </a:lnTo>
                <a:close/>
              </a:path>
            </a:pathLst>
          </a:custGeom>
          <a:noFill/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106711" tIns="0" rIns="0" bIns="0" spcCol="1693"/>
          <a:lstStyle/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2700" dirty="0">
                <a:solidFill>
                  <a:schemeClr val="accent5"/>
                </a:solidFill>
              </a:rPr>
              <a:t>1800er:</a:t>
            </a:r>
          </a:p>
          <a:p>
            <a:pPr defTabSz="1185304">
              <a:lnSpc>
                <a:spcPct val="90000"/>
              </a:lnSpc>
              <a:spcAft>
                <a:spcPct val="35000"/>
              </a:spcAft>
              <a:defRPr/>
            </a:pPr>
            <a:r>
              <a:rPr lang="de-DE" sz="1900" dirty="0"/>
              <a:t>Erste Labor-Wasser-elektrolyse</a:t>
            </a:r>
          </a:p>
        </p:txBody>
      </p:sp>
    </p:spTree>
    <p:extLst>
      <p:ext uri="{BB962C8B-B14F-4D97-AF65-F5344CB8AC3E}">
        <p14:creationId xmlns:p14="http://schemas.microsoft.com/office/powerpoint/2010/main" val="370047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W</a:t>
            </a:r>
            <a:r>
              <a:rPr lang="de-DE" altLang="en-US" dirty="0" smtClean="0"/>
              <a:t>asserelektrolyse - </a:t>
            </a:r>
            <a:br>
              <a:rPr lang="de-DE" altLang="en-US" dirty="0" smtClean="0"/>
            </a:br>
            <a:r>
              <a:rPr lang="de-DE" sz="1800" dirty="0">
                <a:solidFill>
                  <a:schemeClr val="tx1"/>
                </a:solidFill>
              </a:rPr>
              <a:t>Wo kommen wir her?</a:t>
            </a:r>
            <a:endParaRPr lang="de-DE" altLang="en-US" sz="1800" dirty="0">
              <a:solidFill>
                <a:schemeClr val="tx1"/>
              </a:solidFill>
            </a:endParaRPr>
          </a:p>
        </p:txBody>
      </p:sp>
      <p:sp>
        <p:nvSpPr>
          <p:cNvPr id="25603" name="Text Box 24"/>
          <p:cNvSpPr txBox="1">
            <a:spLocks noChangeArrowheads="1"/>
          </p:cNvSpPr>
          <p:nvPr/>
        </p:nvSpPr>
        <p:spPr bwMode="auto">
          <a:xfrm>
            <a:off x="6671735" y="2508364"/>
            <a:ext cx="4908551" cy="782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en-US" sz="2100" dirty="0" smtClean="0">
                <a:latin typeface="+mn-lt"/>
                <a:ea typeface="MS PGothic" pitchFamily="34" charset="-128"/>
              </a:rPr>
              <a:t>bereits über 100.000 Zellen nach dem UHDE Single-Element-Design produziert:</a:t>
            </a:r>
            <a:endParaRPr lang="de-DE" altLang="en-US" sz="2100" dirty="0">
              <a:latin typeface="+mn-lt"/>
              <a:ea typeface="MS PGothic" pitchFamily="34" charset="-128"/>
            </a:endParaRPr>
          </a:p>
        </p:txBody>
      </p:sp>
      <p:sp>
        <p:nvSpPr>
          <p:cNvPr id="25604" name="Text Box 24"/>
          <p:cNvSpPr txBox="1">
            <a:spLocks noChangeArrowheads="1"/>
          </p:cNvSpPr>
          <p:nvPr/>
        </p:nvSpPr>
        <p:spPr bwMode="auto">
          <a:xfrm>
            <a:off x="719669" y="3587864"/>
            <a:ext cx="1962833" cy="4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en-US" sz="2100" dirty="0" smtClean="0">
                <a:latin typeface="+mn-lt"/>
                <a:ea typeface="MS PGothic" pitchFamily="34" charset="-128"/>
              </a:rPr>
              <a:t>neue Materialien</a:t>
            </a:r>
            <a:endParaRPr lang="de-DE" altLang="en-US" sz="2100" dirty="0">
              <a:latin typeface="+mn-lt"/>
              <a:ea typeface="MS PGothic" pitchFamily="34" charset="-128"/>
            </a:endParaRPr>
          </a:p>
        </p:txBody>
      </p:sp>
      <p:graphicFrame>
        <p:nvGraphicFramePr>
          <p:cNvPr id="22533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8852628"/>
              </p:ext>
            </p:extLst>
          </p:nvPr>
        </p:nvGraphicFramePr>
        <p:xfrm>
          <a:off x="4715933" y="1647937"/>
          <a:ext cx="1380067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Photo Editor Photo" r:id="rId4" imgW="4600000" imgH="15747023" progId="MSPhotoEd.3">
                  <p:embed/>
                </p:oleObj>
              </mc:Choice>
              <mc:Fallback>
                <p:oleObj name="Photo Editor Photo" r:id="rId4" imgW="4600000" imgH="1574702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059" r="6189"/>
                      <a:stretch>
                        <a:fillRect/>
                      </a:stretch>
                    </p:blipFill>
                    <p:spPr bwMode="auto">
                      <a:xfrm>
                        <a:off x="4715933" y="1647937"/>
                        <a:ext cx="1380067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768353" y="3084624"/>
            <a:ext cx="4464049" cy="0"/>
          </a:xfrm>
          <a:prstGeom prst="line">
            <a:avLst/>
          </a:prstGeom>
          <a:noFill/>
          <a:ln w="28575" cap="rnd">
            <a:solidFill>
              <a:schemeClr val="accent5"/>
            </a:solidFill>
            <a:round/>
            <a:headEnd/>
            <a:tailEnd type="oval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dirty="0">
              <a:latin typeface="+mn-lt"/>
            </a:endParaRPr>
          </a:p>
        </p:txBody>
      </p:sp>
      <p:sp>
        <p:nvSpPr>
          <p:cNvPr id="25607" name="Rechteck 2"/>
          <p:cNvSpPr>
            <a:spLocks noChangeArrowheads="1"/>
          </p:cNvSpPr>
          <p:nvPr/>
        </p:nvSpPr>
        <p:spPr bwMode="auto">
          <a:xfrm>
            <a:off x="6671735" y="3371963"/>
            <a:ext cx="3833283" cy="45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marL="285750" indent="-28575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5"/>
              </a:buClr>
              <a:defRPr/>
            </a:pPr>
            <a:r>
              <a:rPr lang="de-DE" altLang="en-US" sz="2100" dirty="0" smtClean="0">
                <a:latin typeface="+mn-lt"/>
                <a:ea typeface="MS PGothic" pitchFamily="34" charset="-128"/>
              </a:rPr>
              <a:t>bewährte Zulieferkette</a:t>
            </a:r>
            <a:endParaRPr lang="de-DE" altLang="en-US" sz="2100" dirty="0">
              <a:latin typeface="+mn-lt"/>
              <a:ea typeface="MS PGothic" pitchFamily="34" charset="-128"/>
            </a:endParaRPr>
          </a:p>
        </p:txBody>
      </p:sp>
      <p:sp>
        <p:nvSpPr>
          <p:cNvPr id="25608" name="Rechteck 3"/>
          <p:cNvSpPr>
            <a:spLocks noChangeArrowheads="1"/>
          </p:cNvSpPr>
          <p:nvPr/>
        </p:nvSpPr>
        <p:spPr bwMode="auto">
          <a:xfrm>
            <a:off x="6671735" y="4113324"/>
            <a:ext cx="5041637" cy="45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marL="285750" indent="-28575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chemeClr val="accent5"/>
              </a:buClr>
              <a:defRPr/>
            </a:pPr>
            <a:r>
              <a:rPr lang="de-DE" altLang="en-US" sz="2100" dirty="0" smtClean="0">
                <a:latin typeface="+mn-lt"/>
                <a:ea typeface="MS PGothic" pitchFamily="34" charset="-128"/>
              </a:rPr>
              <a:t>zuverlässige Partner in der Herstellung </a:t>
            </a:r>
            <a:endParaRPr lang="de-DE" altLang="en-US" sz="2100" dirty="0">
              <a:latin typeface="+mn-lt"/>
              <a:ea typeface="MS PGothic" pitchFamily="34" charset="-128"/>
            </a:endParaRPr>
          </a:p>
        </p:txBody>
      </p:sp>
      <p:sp>
        <p:nvSpPr>
          <p:cNvPr id="25609" name="Rechteck 6"/>
          <p:cNvSpPr>
            <a:spLocks noChangeArrowheads="1"/>
          </p:cNvSpPr>
          <p:nvPr/>
        </p:nvSpPr>
        <p:spPr bwMode="auto">
          <a:xfrm>
            <a:off x="639235" y="2744899"/>
            <a:ext cx="3383832" cy="451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en-US" sz="2100" dirty="0" smtClean="0">
                <a:latin typeface="+mn-lt"/>
                <a:ea typeface="MS PGothic" pitchFamily="34" charset="-128"/>
              </a:rPr>
              <a:t>neue, funktionale Einbauten</a:t>
            </a:r>
            <a:endParaRPr lang="de-DE" altLang="de-DE" sz="2100" dirty="0">
              <a:latin typeface="+mn-lt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768352" y="3948224"/>
            <a:ext cx="4032249" cy="0"/>
          </a:xfrm>
          <a:prstGeom prst="line">
            <a:avLst/>
          </a:prstGeom>
          <a:noFill/>
          <a:ln w="28575" cap="rnd">
            <a:solidFill>
              <a:schemeClr val="accent5"/>
            </a:solidFill>
            <a:round/>
            <a:headEnd/>
            <a:tailEnd type="oval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dirty="0">
              <a:latin typeface="+mn-lt"/>
            </a:endParaRPr>
          </a:p>
        </p:txBody>
      </p:sp>
      <p:sp>
        <p:nvSpPr>
          <p:cNvPr id="25611" name="Text Box 24"/>
          <p:cNvSpPr txBox="1">
            <a:spLocks noChangeArrowheads="1"/>
          </p:cNvSpPr>
          <p:nvPr/>
        </p:nvSpPr>
        <p:spPr bwMode="auto">
          <a:xfrm>
            <a:off x="719667" y="4524488"/>
            <a:ext cx="2466048" cy="4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7999" tIns="62398" rIns="47999" bIns="6239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en-US" sz="2100" dirty="0" smtClean="0">
                <a:latin typeface="+mn-lt"/>
                <a:ea typeface="MS PGothic" pitchFamily="34" charset="-128"/>
              </a:rPr>
              <a:t>neues Prozessdesign</a:t>
            </a:r>
            <a:endParaRPr lang="de-DE" altLang="en-US" sz="2100" dirty="0">
              <a:latin typeface="+mn-lt"/>
              <a:ea typeface="MS PGothic" pitchFamily="34" charset="-128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6934201" y="4934260"/>
            <a:ext cx="4646085" cy="871004"/>
          </a:xfrm>
          <a:prstGeom prst="rect">
            <a:avLst/>
          </a:prstGeom>
          <a:effectLst/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de-DE" altLang="en-US" sz="2700" kern="0" dirty="0" smtClean="0">
                <a:solidFill>
                  <a:schemeClr val="accent5"/>
                </a:solidFill>
                <a:cs typeface="Arial"/>
              </a:rPr>
              <a:t>erprobte Technologie gepaart mit innovativen Ideen</a:t>
            </a:r>
          </a:p>
        </p:txBody>
      </p:sp>
      <p:sp>
        <p:nvSpPr>
          <p:cNvPr id="10" name="Rechteck 9"/>
          <p:cNvSpPr/>
          <p:nvPr/>
        </p:nvSpPr>
        <p:spPr bwMode="auto">
          <a:xfrm>
            <a:off x="4271436" y="1557338"/>
            <a:ext cx="2112433" cy="4535487"/>
          </a:xfrm>
          <a:prstGeom prst="rect">
            <a:avLst/>
          </a:prstGeom>
          <a:noFill/>
          <a:ln w="3810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lIns="47999" tIns="62398" rIns="47999" bIns="62398"/>
          <a:lstStyle/>
          <a:p>
            <a:pPr>
              <a:defRPr/>
            </a:pPr>
            <a:endParaRPr lang="de-DE" dirty="0"/>
          </a:p>
        </p:txBody>
      </p:sp>
      <p:sp>
        <p:nvSpPr>
          <p:cNvPr id="53" name="Line 9"/>
          <p:cNvSpPr>
            <a:spLocks noChangeShapeType="1"/>
          </p:cNvSpPr>
          <p:nvPr/>
        </p:nvSpPr>
        <p:spPr bwMode="auto">
          <a:xfrm>
            <a:off x="719667" y="4865799"/>
            <a:ext cx="3551767" cy="0"/>
          </a:xfrm>
          <a:prstGeom prst="line">
            <a:avLst/>
          </a:prstGeom>
          <a:noFill/>
          <a:ln w="28575" cap="rnd">
            <a:solidFill>
              <a:schemeClr val="accent5"/>
            </a:solidFill>
            <a:round/>
            <a:headEnd/>
            <a:tailEnd type="oval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7999" tIns="62398" rIns="47999" bIns="62398"/>
          <a:lstStyle/>
          <a:p>
            <a:pPr>
              <a:defRPr/>
            </a:pPr>
            <a:endParaRPr lang="de-DE" sz="2100" dirty="0"/>
          </a:p>
        </p:txBody>
      </p:sp>
    </p:spTree>
    <p:extLst>
      <p:ext uri="{BB962C8B-B14F-4D97-AF65-F5344CB8AC3E}">
        <p14:creationId xmlns:p14="http://schemas.microsoft.com/office/powerpoint/2010/main" val="2735357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Straight Connector 10"/>
          <p:cNvCxnSpPr>
            <a:cxnSpLocks noChangeShapeType="1"/>
          </p:cNvCxnSpPr>
          <p:nvPr/>
        </p:nvCxnSpPr>
        <p:spPr bwMode="auto">
          <a:xfrm>
            <a:off x="9451984" y="3639955"/>
            <a:ext cx="0" cy="661457"/>
          </a:xfrm>
          <a:prstGeom prst="lin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1" name="Straight Connector 12"/>
          <p:cNvCxnSpPr>
            <a:cxnSpLocks noChangeShapeType="1"/>
          </p:cNvCxnSpPr>
          <p:nvPr/>
        </p:nvCxnSpPr>
        <p:spPr bwMode="auto">
          <a:xfrm>
            <a:off x="10431229" y="3639955"/>
            <a:ext cx="0" cy="652829"/>
          </a:xfrm>
          <a:prstGeom prst="lin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Straight Connector 15"/>
          <p:cNvCxnSpPr>
            <a:cxnSpLocks noChangeShapeType="1"/>
          </p:cNvCxnSpPr>
          <p:nvPr/>
        </p:nvCxnSpPr>
        <p:spPr bwMode="auto">
          <a:xfrm>
            <a:off x="9451984" y="4292784"/>
            <a:ext cx="979245" cy="0"/>
          </a:xfrm>
          <a:prstGeom prst="line">
            <a:avLst/>
          </a:prstGeom>
          <a:noFill/>
          <a:ln w="381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7" name="Freeform 17"/>
          <p:cNvSpPr>
            <a:spLocks/>
          </p:cNvSpPr>
          <p:nvPr/>
        </p:nvSpPr>
        <p:spPr bwMode="auto">
          <a:xfrm>
            <a:off x="9451985" y="3749239"/>
            <a:ext cx="950487" cy="90591"/>
          </a:xfrm>
          <a:custGeom>
            <a:avLst/>
            <a:gdLst>
              <a:gd name="T0" fmla="*/ 0 w 1396181"/>
              <a:gd name="T1" fmla="*/ 53656 h 98323"/>
              <a:gd name="T2" fmla="*/ 14139 w 1396181"/>
              <a:gd name="T3" fmla="*/ 42926 h 98323"/>
              <a:gd name="T4" fmla="*/ 44777 w 1396181"/>
              <a:gd name="T5" fmla="*/ 64388 h 98323"/>
              <a:gd name="T6" fmla="*/ 58916 w 1396181"/>
              <a:gd name="T7" fmla="*/ 53656 h 98323"/>
              <a:gd name="T8" fmla="*/ 63629 w 1396181"/>
              <a:gd name="T9" fmla="*/ 10730 h 98323"/>
              <a:gd name="T10" fmla="*/ 70699 w 1396181"/>
              <a:gd name="T11" fmla="*/ 0 h 98323"/>
              <a:gd name="T12" fmla="*/ 84840 w 1396181"/>
              <a:gd name="T13" fmla="*/ 10730 h 98323"/>
              <a:gd name="T14" fmla="*/ 91909 w 1396181"/>
              <a:gd name="T15" fmla="*/ 32195 h 98323"/>
              <a:gd name="T16" fmla="*/ 98980 w 1396181"/>
              <a:gd name="T17" fmla="*/ 42926 h 98323"/>
              <a:gd name="T18" fmla="*/ 110763 w 1396181"/>
              <a:gd name="T19" fmla="*/ 32195 h 98323"/>
              <a:gd name="T20" fmla="*/ 124902 w 1396181"/>
              <a:gd name="T21" fmla="*/ 10730 h 98323"/>
              <a:gd name="T22" fmla="*/ 131972 w 1396181"/>
              <a:gd name="T23" fmla="*/ 21462 h 98323"/>
              <a:gd name="T24" fmla="*/ 136686 w 1396181"/>
              <a:gd name="T25" fmla="*/ 53656 h 98323"/>
              <a:gd name="T26" fmla="*/ 150826 w 1396181"/>
              <a:gd name="T27" fmla="*/ 107314 h 98323"/>
              <a:gd name="T28" fmla="*/ 160253 w 1396181"/>
              <a:gd name="T29" fmla="*/ 96582 h 98323"/>
              <a:gd name="T30" fmla="*/ 174391 w 1396181"/>
              <a:gd name="T31" fmla="*/ 53656 h 98323"/>
              <a:gd name="T32" fmla="*/ 195602 w 1396181"/>
              <a:gd name="T33" fmla="*/ 64388 h 98323"/>
              <a:gd name="T34" fmla="*/ 209742 w 1396181"/>
              <a:gd name="T35" fmla="*/ 53656 h 98323"/>
              <a:gd name="T36" fmla="*/ 219168 w 1396181"/>
              <a:gd name="T37" fmla="*/ 32195 h 98323"/>
              <a:gd name="T38" fmla="*/ 226238 w 1396181"/>
              <a:gd name="T39" fmla="*/ 21462 h 98323"/>
              <a:gd name="T40" fmla="*/ 240378 w 1396181"/>
              <a:gd name="T41" fmla="*/ 53656 h 98323"/>
              <a:gd name="T42" fmla="*/ 254518 w 1396181"/>
              <a:gd name="T43" fmla="*/ 32195 h 98323"/>
              <a:gd name="T44" fmla="*/ 261588 w 1396181"/>
              <a:gd name="T45" fmla="*/ 53656 h 98323"/>
              <a:gd name="T46" fmla="*/ 273371 w 1396181"/>
              <a:gd name="T47" fmla="*/ 42926 h 98323"/>
              <a:gd name="T48" fmla="*/ 304008 w 1396181"/>
              <a:gd name="T49" fmla="*/ 32195 h 98323"/>
              <a:gd name="T50" fmla="*/ 334644 w 1396181"/>
              <a:gd name="T51" fmla="*/ 42926 h 9832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396181" h="98323">
                <a:moveTo>
                  <a:pt x="0" y="49161"/>
                </a:moveTo>
                <a:cubicBezTo>
                  <a:pt x="19665" y="45884"/>
                  <a:pt x="39058" y="39329"/>
                  <a:pt x="58994" y="39329"/>
                </a:cubicBezTo>
                <a:cubicBezTo>
                  <a:pt x="135041" y="39329"/>
                  <a:pt x="136323" y="42163"/>
                  <a:pt x="186813" y="58994"/>
                </a:cubicBezTo>
                <a:cubicBezTo>
                  <a:pt x="206477" y="55716"/>
                  <a:pt x="228901" y="59727"/>
                  <a:pt x="245806" y="49161"/>
                </a:cubicBezTo>
                <a:cubicBezTo>
                  <a:pt x="258235" y="41393"/>
                  <a:pt x="255107" y="20196"/>
                  <a:pt x="265471" y="9832"/>
                </a:cubicBezTo>
                <a:cubicBezTo>
                  <a:pt x="272800" y="2504"/>
                  <a:pt x="285136" y="3277"/>
                  <a:pt x="294968" y="0"/>
                </a:cubicBezTo>
                <a:cubicBezTo>
                  <a:pt x="314632" y="3277"/>
                  <a:pt x="335048" y="3528"/>
                  <a:pt x="353961" y="9832"/>
                </a:cubicBezTo>
                <a:cubicBezTo>
                  <a:pt x="365172" y="13569"/>
                  <a:pt x="372889" y="24212"/>
                  <a:pt x="383458" y="29497"/>
                </a:cubicBezTo>
                <a:cubicBezTo>
                  <a:pt x="392728" y="34132"/>
                  <a:pt x="403123" y="36052"/>
                  <a:pt x="412955" y="39329"/>
                </a:cubicBezTo>
                <a:cubicBezTo>
                  <a:pt x="429342" y="36052"/>
                  <a:pt x="445993" y="33894"/>
                  <a:pt x="462116" y="29497"/>
                </a:cubicBezTo>
                <a:cubicBezTo>
                  <a:pt x="482114" y="24043"/>
                  <a:pt x="521110" y="9832"/>
                  <a:pt x="521110" y="9832"/>
                </a:cubicBezTo>
                <a:cubicBezTo>
                  <a:pt x="530942" y="13110"/>
                  <a:pt x="542513" y="13191"/>
                  <a:pt x="550606" y="19665"/>
                </a:cubicBezTo>
                <a:cubicBezTo>
                  <a:pt x="559833" y="27047"/>
                  <a:pt x="562706" y="40083"/>
                  <a:pt x="570271" y="49161"/>
                </a:cubicBezTo>
                <a:cubicBezTo>
                  <a:pt x="593930" y="77551"/>
                  <a:pt x="600261" y="78987"/>
                  <a:pt x="629265" y="98323"/>
                </a:cubicBezTo>
                <a:cubicBezTo>
                  <a:pt x="642375" y="95045"/>
                  <a:pt x="656507" y="94533"/>
                  <a:pt x="668594" y="88490"/>
                </a:cubicBezTo>
                <a:cubicBezTo>
                  <a:pt x="689732" y="77921"/>
                  <a:pt x="727587" y="49161"/>
                  <a:pt x="727587" y="49161"/>
                </a:cubicBezTo>
                <a:cubicBezTo>
                  <a:pt x="757084" y="52439"/>
                  <a:pt x="786399" y="58994"/>
                  <a:pt x="816077" y="58994"/>
                </a:cubicBezTo>
                <a:cubicBezTo>
                  <a:pt x="836013" y="58994"/>
                  <a:pt x="855976" y="54890"/>
                  <a:pt x="875071" y="49161"/>
                </a:cubicBezTo>
                <a:cubicBezTo>
                  <a:pt x="889110" y="44949"/>
                  <a:pt x="900928" y="35271"/>
                  <a:pt x="914400" y="29497"/>
                </a:cubicBezTo>
                <a:cubicBezTo>
                  <a:pt x="923926" y="25414"/>
                  <a:pt x="934065" y="22942"/>
                  <a:pt x="943897" y="19665"/>
                </a:cubicBezTo>
                <a:cubicBezTo>
                  <a:pt x="955495" y="27396"/>
                  <a:pt x="985445" y="51099"/>
                  <a:pt x="1002890" y="49161"/>
                </a:cubicBezTo>
                <a:cubicBezTo>
                  <a:pt x="1023492" y="46872"/>
                  <a:pt x="1061884" y="29497"/>
                  <a:pt x="1061884" y="29497"/>
                </a:cubicBezTo>
                <a:cubicBezTo>
                  <a:pt x="1071716" y="36052"/>
                  <a:pt x="1079655" y="47695"/>
                  <a:pt x="1091381" y="49161"/>
                </a:cubicBezTo>
                <a:cubicBezTo>
                  <a:pt x="1107963" y="51234"/>
                  <a:pt x="1123933" y="41174"/>
                  <a:pt x="1140542" y="39329"/>
                </a:cubicBezTo>
                <a:cubicBezTo>
                  <a:pt x="1183013" y="34610"/>
                  <a:pt x="1225755" y="32774"/>
                  <a:pt x="1268361" y="29497"/>
                </a:cubicBezTo>
                <a:cubicBezTo>
                  <a:pt x="1389614" y="39601"/>
                  <a:pt x="1346883" y="39329"/>
                  <a:pt x="1396181" y="39329"/>
                </a:cubicBezTo>
              </a:path>
            </a:pathLst>
          </a:custGeom>
          <a:noFill/>
          <a:ln w="9525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7999" tIns="62398" rIns="47999" bIns="62398">
            <a:noAutofit/>
          </a:bodyPr>
          <a:lstStyle/>
          <a:p>
            <a:pPr>
              <a:defRPr/>
            </a:pPr>
            <a:endParaRPr lang="de-DE" dirty="0"/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1246709" y="1520788"/>
            <a:ext cx="4754390" cy="39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38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143000" algn="l"/>
                <a:tab pos="5143500" algn="r"/>
                <a:tab pos="5910263" algn="l"/>
                <a:tab pos="77120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25000"/>
              </a:spcBef>
              <a:buFontTx/>
              <a:buNone/>
              <a:defRPr/>
            </a:pPr>
            <a:r>
              <a:rPr lang="de-DE" altLang="de-DE" sz="1600" dirty="0">
                <a:solidFill>
                  <a:schemeClr val="accent5"/>
                </a:solidFill>
                <a:latin typeface="+mn-lt"/>
              </a:rPr>
              <a:t>Alkalische Wasserelektrolyse</a:t>
            </a:r>
          </a:p>
        </p:txBody>
      </p:sp>
      <p:sp>
        <p:nvSpPr>
          <p:cNvPr id="66" name="Rectangle 13"/>
          <p:cNvSpPr txBox="1">
            <a:spLocks noChangeArrowheads="1"/>
          </p:cNvSpPr>
          <p:nvPr/>
        </p:nvSpPr>
        <p:spPr bwMode="auto">
          <a:xfrm>
            <a:off x="6218048" y="1520788"/>
            <a:ext cx="4754390" cy="39975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C38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0" rIns="0" bIns="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1pPr>
            <a:lvl2pPr marL="540000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2pPr>
            <a:lvl3pPr marL="81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3pPr>
            <a:lvl4pPr marL="108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4pPr>
            <a:lvl5pPr marL="1350000" indent="-268288" algn="l" defTabSz="9000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5pPr>
            <a:lvl6pPr marL="162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6pPr>
            <a:lvl7pPr marL="1890000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7pPr>
            <a:lvl8pPr marL="2160000" indent="-27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baseline="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8pPr>
            <a:lvl9pPr marL="2430000" indent="-2698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lang="de-DE" sz="1600" kern="1200" baseline="0" dirty="0" smtClean="0">
                <a:solidFill>
                  <a:schemeClr val="tx1"/>
                </a:solidFill>
                <a:latin typeface="TKTypeMedium" pitchFamily="34" charset="0"/>
                <a:ea typeface="+mn-ea"/>
                <a:cs typeface="+mn-cs"/>
              </a:defRPr>
            </a:lvl9pPr>
          </a:lstStyle>
          <a:p>
            <a:pPr marL="0" algn="ctr">
              <a:lnSpc>
                <a:spcPct val="100000"/>
              </a:lnSpc>
              <a:spcBef>
                <a:spcPct val="25000"/>
              </a:spcBef>
              <a:buNone/>
              <a:tabLst>
                <a:tab pos="1523962" algn="l"/>
                <a:tab pos="6857829" algn="r"/>
                <a:tab pos="7880154" algn="l"/>
                <a:tab pos="10282510" algn="r"/>
              </a:tabLst>
              <a:defRPr/>
            </a:pPr>
            <a:r>
              <a:rPr lang="de-DE" altLang="de-DE" dirty="0" smtClean="0">
                <a:solidFill>
                  <a:schemeClr val="accent5"/>
                </a:solidFill>
                <a:latin typeface="+mn-lt"/>
                <a:cs typeface="Arial" pitchFamily="34" charset="0"/>
              </a:rPr>
              <a:t>PEM-Wasserelektrolyse</a:t>
            </a:r>
            <a:endParaRPr lang="de-DE" altLang="de-DE" dirty="0">
              <a:solidFill>
                <a:schemeClr val="accent5"/>
              </a:solidFill>
              <a:latin typeface="+mn-lt"/>
              <a:cs typeface="Arial" pitchFamily="34" charset="0"/>
            </a:endParaRPr>
          </a:p>
        </p:txBody>
      </p:sp>
      <p:sp>
        <p:nvSpPr>
          <p:cNvPr id="68" name="Text Box 32"/>
          <p:cNvSpPr txBox="1">
            <a:spLocks noChangeArrowheads="1"/>
          </p:cNvSpPr>
          <p:nvPr/>
        </p:nvSpPr>
        <p:spPr bwMode="auto">
          <a:xfrm>
            <a:off x="1246709" y="1880828"/>
            <a:ext cx="3978386" cy="116474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noAutofit/>
          </a:bodyPr>
          <a:lstStyle>
            <a:lvl1pPr marL="342900" indent="-34290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Investitionskosten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Bewährte Technologie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Arbeitsbereich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Wasserstoff-Qualität</a:t>
            </a:r>
            <a:endParaRPr lang="de-DE" altLang="de-DE" dirty="0">
              <a:latin typeface="+mn-lt"/>
            </a:endParaRPr>
          </a:p>
        </p:txBody>
      </p:sp>
      <p:sp>
        <p:nvSpPr>
          <p:cNvPr id="76" name="Text Box 32"/>
          <p:cNvSpPr txBox="1">
            <a:spLocks noChangeArrowheads="1"/>
          </p:cNvSpPr>
          <p:nvPr/>
        </p:nvSpPr>
        <p:spPr bwMode="auto">
          <a:xfrm>
            <a:off x="6056597" y="1880828"/>
            <a:ext cx="3978384" cy="116474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noAutofit/>
          </a:bodyPr>
          <a:lstStyle>
            <a:lvl1pPr marL="342900" indent="-34290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>
                <a:latin typeface="+mn-lt"/>
              </a:rPr>
              <a:t>Arbeitsbereich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>
                <a:latin typeface="+mn-lt"/>
              </a:rPr>
              <a:t>Wasserstoff-Qualität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>
                <a:latin typeface="+mn-lt"/>
              </a:rPr>
              <a:t>Investitionskosten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>
                <a:latin typeface="+mn-lt"/>
              </a:rPr>
              <a:t>Nicht erprobt im </a:t>
            </a:r>
            <a:r>
              <a:rPr lang="de-DE" altLang="de-DE" dirty="0" err="1">
                <a:latin typeface="+mn-lt"/>
              </a:rPr>
              <a:t>industr</a:t>
            </a:r>
            <a:r>
              <a:rPr lang="de-DE" altLang="de-DE" dirty="0">
                <a:latin typeface="+mn-lt"/>
              </a:rPr>
              <a:t>. Maßstab</a:t>
            </a:r>
          </a:p>
        </p:txBody>
      </p:sp>
      <p:sp>
        <p:nvSpPr>
          <p:cNvPr id="92" name="Text Box 32"/>
          <p:cNvSpPr txBox="1">
            <a:spLocks noChangeArrowheads="1"/>
          </p:cNvSpPr>
          <p:nvPr/>
        </p:nvSpPr>
        <p:spPr bwMode="auto">
          <a:xfrm>
            <a:off x="3688140" y="4573123"/>
            <a:ext cx="3978386" cy="155586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>
            <a:noAutofit/>
          </a:bodyPr>
          <a:lstStyle>
            <a:lvl1pPr marL="342900" indent="-342900"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287338" algn="l"/>
                <a:tab pos="1143000" algn="l"/>
                <a:tab pos="2381250" algn="l"/>
                <a:tab pos="5143500" algn="r"/>
                <a:tab pos="6472238" algn="r"/>
                <a:tab pos="7712075" algn="r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Investitionskosten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Bewährte Technologie für Chlor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Nicht erprobt im </a:t>
            </a:r>
            <a:r>
              <a:rPr lang="de-DE" altLang="de-DE" dirty="0" err="1" smtClean="0">
                <a:latin typeface="+mn-lt"/>
              </a:rPr>
              <a:t>industr</a:t>
            </a:r>
            <a:r>
              <a:rPr lang="de-DE" altLang="de-DE" dirty="0" smtClean="0">
                <a:latin typeface="+mn-lt"/>
              </a:rPr>
              <a:t>. Maßstab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Arbeitsbereich</a:t>
            </a:r>
          </a:p>
          <a:p>
            <a:pPr lvl="1">
              <a:lnSpc>
                <a:spcPct val="100000"/>
              </a:lnSpc>
              <a:spcBef>
                <a:spcPts val="400"/>
              </a:spcBef>
              <a:buNone/>
            </a:pPr>
            <a:r>
              <a:rPr lang="de-DE" altLang="de-DE" dirty="0" smtClean="0">
                <a:latin typeface="+mn-lt"/>
              </a:rPr>
              <a:t>Wasserstoff-Qualität</a:t>
            </a:r>
            <a:endParaRPr lang="de-DE" altLang="de-DE" dirty="0">
              <a:latin typeface="+mn-lt"/>
            </a:endParaRPr>
          </a:p>
        </p:txBody>
      </p:sp>
      <p:sp>
        <p:nvSpPr>
          <p:cNvPr id="97" name="TextBox 7"/>
          <p:cNvSpPr txBox="1">
            <a:spLocks noChangeArrowheads="1"/>
          </p:cNvSpPr>
          <p:nvPr/>
        </p:nvSpPr>
        <p:spPr bwMode="auto">
          <a:xfrm>
            <a:off x="8670522" y="4814699"/>
            <a:ext cx="2978813" cy="1088529"/>
          </a:xfrm>
          <a:prstGeom prst="rect">
            <a:avLst/>
          </a:prstGeom>
          <a:solidFill>
            <a:schemeClr val="accent6"/>
          </a:solidFill>
          <a:ln>
            <a:noFill/>
          </a:ln>
          <a:extLst/>
        </p:spPr>
        <p:txBody>
          <a:bodyPr anchor="ctr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de-DE" sz="1600" dirty="0" smtClean="0">
                <a:solidFill>
                  <a:schemeClr val="bg1"/>
                </a:solidFill>
                <a:latin typeface="+mn-lt"/>
              </a:rPr>
              <a:t>Grundlage ist die Uhde-Chlor-Alkali-Membran-Technologie</a:t>
            </a:r>
            <a:endParaRPr lang="de-DE" altLang="de-DE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Right Arrow 16"/>
          <p:cNvSpPr>
            <a:spLocks noChangeArrowheads="1"/>
          </p:cNvSpPr>
          <p:nvPr/>
        </p:nvSpPr>
        <p:spPr bwMode="auto">
          <a:xfrm>
            <a:off x="10276029" y="3780812"/>
            <a:ext cx="1362248" cy="764991"/>
          </a:xfrm>
          <a:prstGeom prst="rightArrow">
            <a:avLst>
              <a:gd name="adj1" fmla="val 50000"/>
              <a:gd name="adj2" fmla="val 50024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46800" anchor="ctr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de-DE" dirty="0" smtClean="0">
                <a:solidFill>
                  <a:schemeClr val="bg1"/>
                </a:solidFill>
                <a:latin typeface="+mn-lt"/>
              </a:rPr>
              <a:t>Abfall</a:t>
            </a:r>
            <a:endParaRPr lang="de-DE" altLang="de-D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4580" name="Rectangle 8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r>
              <a:rPr lang="de-DE" altLang="de-DE" dirty="0" smtClean="0"/>
              <a:t>Kombination der Vorzüge der alkalischen und der PEM-Wasserelektrolyse</a:t>
            </a:r>
            <a:br>
              <a:rPr lang="de-DE" altLang="de-DE" dirty="0" smtClean="0"/>
            </a:br>
            <a:r>
              <a:rPr lang="de-DE" sz="1800" dirty="0">
                <a:solidFill>
                  <a:schemeClr val="tx1"/>
                </a:solidFill>
              </a:rPr>
              <a:t>Wo wollen wir hin?</a:t>
            </a:r>
            <a:endParaRPr lang="de-DE" altLang="de-DE" sz="1800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1051148" y="3202756"/>
            <a:ext cx="9270797" cy="777931"/>
            <a:chOff x="921315" y="2063831"/>
            <a:chExt cx="4640628" cy="583448"/>
          </a:xfrm>
        </p:grpSpPr>
        <p:sp>
          <p:nvSpPr>
            <p:cNvPr id="77" name="Oval 3"/>
            <p:cNvSpPr>
              <a:spLocks noChangeArrowheads="1"/>
            </p:cNvSpPr>
            <p:nvPr/>
          </p:nvSpPr>
          <p:spPr bwMode="auto">
            <a:xfrm>
              <a:off x="921315" y="2063831"/>
              <a:ext cx="4550037" cy="583448"/>
            </a:xfrm>
            <a:prstGeom prst="ellipse">
              <a:avLst/>
            </a:prstGeom>
            <a:solidFill>
              <a:schemeClr val="accent1"/>
            </a:solidFill>
            <a:ln w="9525" algn="ctr">
              <a:noFill/>
              <a:round/>
              <a:headEnd/>
              <a:tailEnd/>
            </a:ln>
          </p:spPr>
          <p:txBody>
            <a:bodyPr lIns="36000" tIns="46800" rIns="36000" bIns="46800">
              <a:no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de-DE" altLang="de-DE" dirty="0">
                <a:latin typeface="+mn-lt"/>
              </a:endParaRPr>
            </a:p>
          </p:txBody>
        </p:sp>
        <p:sp>
          <p:nvSpPr>
            <p:cNvPr id="78" name="Right Arrow 4"/>
            <p:cNvSpPr>
              <a:spLocks noChangeArrowheads="1"/>
            </p:cNvSpPr>
            <p:nvPr/>
          </p:nvSpPr>
          <p:spPr bwMode="auto">
            <a:xfrm>
              <a:off x="1067986" y="2168441"/>
              <a:ext cx="4493957" cy="328932"/>
            </a:xfrm>
            <a:prstGeom prst="rightArrow">
              <a:avLst>
                <a:gd name="adj1" fmla="val 50000"/>
                <a:gd name="adj2" fmla="val 50032"/>
              </a:avLst>
            </a:prstGeom>
            <a:solidFill>
              <a:schemeClr val="tx2"/>
            </a:solidFill>
            <a:ln w="9525" algn="ctr">
              <a:noFill/>
              <a:round/>
              <a:headEnd/>
              <a:tailEnd/>
            </a:ln>
          </p:spPr>
          <p:txBody>
            <a:bodyPr lIns="36000" tIns="46800" rIns="36000" bIns="46800">
              <a:no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de-DE" altLang="de-DE" dirty="0">
                <a:latin typeface="+mn-lt"/>
              </a:endParaRPr>
            </a:p>
          </p:txBody>
        </p:sp>
      </p:grpSp>
      <p:sp>
        <p:nvSpPr>
          <p:cNvPr id="82" name="Down Arrow 5"/>
          <p:cNvSpPr>
            <a:spLocks noChangeArrowheads="1"/>
          </p:cNvSpPr>
          <p:nvPr/>
        </p:nvSpPr>
        <p:spPr bwMode="auto">
          <a:xfrm>
            <a:off x="4685202" y="3780812"/>
            <a:ext cx="1988687" cy="78368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 lIns="47999" tIns="62398" rIns="47999" bIns="62398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de-DE" altLang="de-DE" dirty="0">
              <a:latin typeface="+mn-lt"/>
            </a:endParaRPr>
          </a:p>
        </p:txBody>
      </p:sp>
      <p:sp>
        <p:nvSpPr>
          <p:cNvPr id="90" name="TextBox 6"/>
          <p:cNvSpPr txBox="1"/>
          <p:nvPr/>
        </p:nvSpPr>
        <p:spPr>
          <a:xfrm>
            <a:off x="153815" y="1557189"/>
            <a:ext cx="390296" cy="1695984"/>
          </a:xfrm>
          <a:prstGeom prst="rect">
            <a:avLst/>
          </a:prstGeom>
          <a:noFill/>
        </p:spPr>
        <p:txBody>
          <a:bodyPr vert="vert270" lIns="121917" tIns="60958" rIns="121917" bIns="60958">
            <a:noAutofit/>
          </a:bodyPr>
          <a:lstStyle/>
          <a:p>
            <a:pPr algn="ctr">
              <a:defRPr/>
            </a:pPr>
            <a:r>
              <a:rPr lang="de-DE" sz="1600" dirty="0" smtClean="0">
                <a:solidFill>
                  <a:schemeClr val="accent5"/>
                </a:solidFill>
              </a:rPr>
              <a:t>Wettbewerb</a:t>
            </a:r>
            <a:endParaRPr lang="de-DE" sz="1600" dirty="0">
              <a:solidFill>
                <a:schemeClr val="accent5"/>
              </a:solidFill>
            </a:endParaRPr>
          </a:p>
        </p:txBody>
      </p:sp>
      <p:sp>
        <p:nvSpPr>
          <p:cNvPr id="91" name="TextBox 62"/>
          <p:cNvSpPr txBox="1"/>
          <p:nvPr/>
        </p:nvSpPr>
        <p:spPr>
          <a:xfrm>
            <a:off x="119336" y="4198783"/>
            <a:ext cx="390296" cy="1930517"/>
          </a:xfrm>
          <a:prstGeom prst="rect">
            <a:avLst/>
          </a:prstGeom>
          <a:noFill/>
        </p:spPr>
        <p:txBody>
          <a:bodyPr vert="vert270" lIns="121917" tIns="60958" rIns="121917" bIns="60958">
            <a:noAutofit/>
          </a:bodyPr>
          <a:lstStyle/>
          <a:p>
            <a:pPr algn="ctr">
              <a:defRPr/>
            </a:pPr>
            <a:r>
              <a:rPr lang="de-DE" sz="1600" dirty="0" smtClean="0">
                <a:solidFill>
                  <a:schemeClr val="accent5"/>
                </a:solidFill>
              </a:rPr>
              <a:t>Unser Konzept</a:t>
            </a:r>
            <a:endParaRPr lang="de-DE" sz="1600" dirty="0">
              <a:solidFill>
                <a:schemeClr val="accent5"/>
              </a:solidFill>
            </a:endParaRPr>
          </a:p>
        </p:txBody>
      </p:sp>
      <p:pic>
        <p:nvPicPr>
          <p:cNvPr id="98" name="Picture 2" descr="https://encrypted-tbn2.gstatic.com/images?q=tbn:ANd9GcTCW_SBmGQSuuftqxSf6fVUaPYd8I8emO2Rj8dWGqMVaCdOz6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36" y="4729860"/>
            <a:ext cx="1893781" cy="127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Isosceles Triangle 8"/>
          <p:cNvSpPr>
            <a:spLocks noChangeArrowheads="1"/>
          </p:cNvSpPr>
          <p:nvPr/>
        </p:nvSpPr>
        <p:spPr bwMode="auto">
          <a:xfrm rot="5400000">
            <a:off x="7398521" y="5178813"/>
            <a:ext cx="1542923" cy="331540"/>
          </a:xfrm>
          <a:prstGeom prst="triangle">
            <a:avLst>
              <a:gd name="adj" fmla="val 50000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lIns="47999" tIns="62398" rIns="47999" bIns="62398">
            <a:no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de-DE" altLang="de-DE" dirty="0">
              <a:latin typeface="+mn-lt"/>
            </a:endParaRPr>
          </a:p>
        </p:txBody>
      </p:sp>
      <p:sp>
        <p:nvSpPr>
          <p:cNvPr id="52" name="Freeform 88"/>
          <p:cNvSpPr>
            <a:spLocks noChangeAspect="1" noEditPoints="1"/>
          </p:cNvSpPr>
          <p:nvPr/>
        </p:nvSpPr>
        <p:spPr bwMode="auto">
          <a:xfrm>
            <a:off x="1358155" y="1917258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53" name="Freeform 88"/>
          <p:cNvSpPr>
            <a:spLocks noChangeAspect="1" noEditPoints="1"/>
          </p:cNvSpPr>
          <p:nvPr/>
        </p:nvSpPr>
        <p:spPr bwMode="auto">
          <a:xfrm>
            <a:off x="1358155" y="2214994"/>
            <a:ext cx="189802" cy="189802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55" name="Freeform 83"/>
          <p:cNvSpPr>
            <a:spLocks noChangeAspect="1" noEditPoints="1"/>
          </p:cNvSpPr>
          <p:nvPr/>
        </p:nvSpPr>
        <p:spPr bwMode="auto">
          <a:xfrm>
            <a:off x="1358155" y="2512731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56" name="Freeform 83"/>
          <p:cNvSpPr>
            <a:spLocks noChangeAspect="1" noEditPoints="1"/>
          </p:cNvSpPr>
          <p:nvPr/>
        </p:nvSpPr>
        <p:spPr bwMode="auto">
          <a:xfrm>
            <a:off x="1358155" y="2810467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57" name="Freeform 88"/>
          <p:cNvSpPr>
            <a:spLocks noChangeAspect="1" noEditPoints="1"/>
          </p:cNvSpPr>
          <p:nvPr/>
        </p:nvSpPr>
        <p:spPr bwMode="auto">
          <a:xfrm>
            <a:off x="6240016" y="1917258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58" name="Freeform 88"/>
          <p:cNvSpPr>
            <a:spLocks noChangeAspect="1" noEditPoints="1"/>
          </p:cNvSpPr>
          <p:nvPr/>
        </p:nvSpPr>
        <p:spPr bwMode="auto">
          <a:xfrm>
            <a:off x="6240016" y="2214994"/>
            <a:ext cx="189802" cy="189802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59" name="Freeform 83"/>
          <p:cNvSpPr>
            <a:spLocks noChangeAspect="1" noEditPoints="1"/>
          </p:cNvSpPr>
          <p:nvPr/>
        </p:nvSpPr>
        <p:spPr bwMode="auto">
          <a:xfrm>
            <a:off x="6240016" y="2512731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60" name="Freeform 83"/>
          <p:cNvSpPr>
            <a:spLocks noChangeAspect="1" noEditPoints="1"/>
          </p:cNvSpPr>
          <p:nvPr/>
        </p:nvSpPr>
        <p:spPr bwMode="auto">
          <a:xfrm>
            <a:off x="6240016" y="2810467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61" name="Freeform 88"/>
          <p:cNvSpPr>
            <a:spLocks noChangeAspect="1" noEditPoints="1"/>
          </p:cNvSpPr>
          <p:nvPr/>
        </p:nvSpPr>
        <p:spPr bwMode="auto">
          <a:xfrm>
            <a:off x="3899756" y="4683540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62" name="Freeform 88"/>
          <p:cNvSpPr>
            <a:spLocks noChangeAspect="1" noEditPoints="1"/>
          </p:cNvSpPr>
          <p:nvPr/>
        </p:nvSpPr>
        <p:spPr bwMode="auto">
          <a:xfrm>
            <a:off x="3899756" y="4981276"/>
            <a:ext cx="189802" cy="189802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63" name="Freeform 83"/>
          <p:cNvSpPr>
            <a:spLocks noChangeAspect="1" noEditPoints="1"/>
          </p:cNvSpPr>
          <p:nvPr/>
        </p:nvSpPr>
        <p:spPr bwMode="auto">
          <a:xfrm>
            <a:off x="3899756" y="5279013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67" name="Freeform 88"/>
          <p:cNvSpPr>
            <a:spLocks noChangeAspect="1" noEditPoints="1"/>
          </p:cNvSpPr>
          <p:nvPr/>
        </p:nvSpPr>
        <p:spPr bwMode="auto">
          <a:xfrm>
            <a:off x="3899756" y="5581137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69" name="Freeform 88"/>
          <p:cNvSpPr>
            <a:spLocks noChangeAspect="1" noEditPoints="1"/>
          </p:cNvSpPr>
          <p:nvPr/>
        </p:nvSpPr>
        <p:spPr bwMode="auto">
          <a:xfrm>
            <a:off x="3899756" y="5878873"/>
            <a:ext cx="189802" cy="189802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1" name="Freeform 83"/>
          <p:cNvSpPr>
            <a:spLocks noChangeAspect="1" noEditPoints="1"/>
          </p:cNvSpPr>
          <p:nvPr/>
        </p:nvSpPr>
        <p:spPr bwMode="auto">
          <a:xfrm>
            <a:off x="1686628" y="3470744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72" name="Freeform 83"/>
          <p:cNvSpPr>
            <a:spLocks noChangeAspect="1" noEditPoints="1"/>
          </p:cNvSpPr>
          <p:nvPr/>
        </p:nvSpPr>
        <p:spPr bwMode="auto">
          <a:xfrm>
            <a:off x="5646068" y="3470744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85" name="Freeform 83"/>
          <p:cNvSpPr>
            <a:spLocks noChangeAspect="1" noEditPoints="1"/>
          </p:cNvSpPr>
          <p:nvPr/>
        </p:nvSpPr>
        <p:spPr bwMode="auto">
          <a:xfrm>
            <a:off x="9259280" y="3470744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87" name="Freeform 83"/>
          <p:cNvSpPr>
            <a:spLocks noChangeAspect="1" noEditPoints="1"/>
          </p:cNvSpPr>
          <p:nvPr/>
        </p:nvSpPr>
        <p:spPr bwMode="auto">
          <a:xfrm>
            <a:off x="9552384" y="3940840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89" name="Freeform 83"/>
          <p:cNvSpPr>
            <a:spLocks noChangeAspect="1" noEditPoints="1"/>
          </p:cNvSpPr>
          <p:nvPr/>
        </p:nvSpPr>
        <p:spPr bwMode="auto">
          <a:xfrm>
            <a:off x="9951166" y="3885786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14" name="Freeform 83"/>
          <p:cNvSpPr>
            <a:spLocks noChangeAspect="1" noEditPoints="1"/>
          </p:cNvSpPr>
          <p:nvPr/>
        </p:nvSpPr>
        <p:spPr bwMode="auto">
          <a:xfrm>
            <a:off x="9751805" y="4089743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15" name="Freeform 83"/>
          <p:cNvSpPr>
            <a:spLocks noChangeAspect="1" noEditPoints="1"/>
          </p:cNvSpPr>
          <p:nvPr/>
        </p:nvSpPr>
        <p:spPr bwMode="auto">
          <a:xfrm>
            <a:off x="5646068" y="4038915"/>
            <a:ext cx="189801" cy="189801"/>
          </a:xfrm>
          <a:custGeom>
            <a:avLst/>
            <a:gdLst>
              <a:gd name="T0" fmla="*/ 2897 w 3490"/>
              <a:gd name="T1" fmla="*/ 1681 h 3490"/>
              <a:gd name="T2" fmla="*/ 2933 w 3490"/>
              <a:gd name="T3" fmla="*/ 1745 h 3490"/>
              <a:gd name="T4" fmla="*/ 2897 w 3490"/>
              <a:gd name="T5" fmla="*/ 1809 h 3490"/>
              <a:gd name="T6" fmla="*/ 610 w 3490"/>
              <a:gd name="T7" fmla="*/ 1815 h 3490"/>
              <a:gd name="T8" fmla="*/ 559 w 3490"/>
              <a:gd name="T9" fmla="*/ 1764 h 3490"/>
              <a:gd name="T10" fmla="*/ 578 w 3490"/>
              <a:gd name="T11" fmla="*/ 1693 h 3490"/>
              <a:gd name="T12" fmla="*/ 1745 w 3490"/>
              <a:gd name="T13" fmla="*/ 147 h 3490"/>
              <a:gd name="T14" fmla="*/ 1338 w 3490"/>
              <a:gd name="T15" fmla="*/ 199 h 3490"/>
              <a:gd name="T16" fmla="*/ 967 w 3490"/>
              <a:gd name="T17" fmla="*/ 349 h 3490"/>
              <a:gd name="T18" fmla="*/ 651 w 3490"/>
              <a:gd name="T19" fmla="*/ 581 h 3490"/>
              <a:gd name="T20" fmla="*/ 400 w 3490"/>
              <a:gd name="T21" fmla="*/ 883 h 3490"/>
              <a:gd name="T22" fmla="*/ 228 w 3490"/>
              <a:gd name="T23" fmla="*/ 1240 h 3490"/>
              <a:gd name="T24" fmla="*/ 150 w 3490"/>
              <a:gd name="T25" fmla="*/ 1640 h 3490"/>
              <a:gd name="T26" fmla="*/ 177 w 3490"/>
              <a:gd name="T27" fmla="*/ 2054 h 3490"/>
              <a:gd name="T28" fmla="*/ 304 w 3490"/>
              <a:gd name="T29" fmla="*/ 2434 h 3490"/>
              <a:gd name="T30" fmla="*/ 516 w 3490"/>
              <a:gd name="T31" fmla="*/ 2766 h 3490"/>
              <a:gd name="T32" fmla="*/ 802 w 3490"/>
              <a:gd name="T33" fmla="*/ 3035 h 3490"/>
              <a:gd name="T34" fmla="*/ 1147 w 3490"/>
              <a:gd name="T35" fmla="*/ 3227 h 3490"/>
              <a:gd name="T36" fmla="*/ 1537 w 3490"/>
              <a:gd name="T37" fmla="*/ 3329 h 3490"/>
              <a:gd name="T38" fmla="*/ 1953 w 3490"/>
              <a:gd name="T39" fmla="*/ 3329 h 3490"/>
              <a:gd name="T40" fmla="*/ 2343 w 3490"/>
              <a:gd name="T41" fmla="*/ 3227 h 3490"/>
              <a:gd name="T42" fmla="*/ 2688 w 3490"/>
              <a:gd name="T43" fmla="*/ 3035 h 3490"/>
              <a:gd name="T44" fmla="*/ 2974 w 3490"/>
              <a:gd name="T45" fmla="*/ 2766 h 3490"/>
              <a:gd name="T46" fmla="*/ 3186 w 3490"/>
              <a:gd name="T47" fmla="*/ 2434 h 3490"/>
              <a:gd name="T48" fmla="*/ 3313 w 3490"/>
              <a:gd name="T49" fmla="*/ 2054 h 3490"/>
              <a:gd name="T50" fmla="*/ 3340 w 3490"/>
              <a:gd name="T51" fmla="*/ 1640 h 3490"/>
              <a:gd name="T52" fmla="*/ 3262 w 3490"/>
              <a:gd name="T53" fmla="*/ 1240 h 3490"/>
              <a:gd name="T54" fmla="*/ 3090 w 3490"/>
              <a:gd name="T55" fmla="*/ 883 h 3490"/>
              <a:gd name="T56" fmla="*/ 2839 w 3490"/>
              <a:gd name="T57" fmla="*/ 581 h 3490"/>
              <a:gd name="T58" fmla="*/ 2523 w 3490"/>
              <a:gd name="T59" fmla="*/ 349 h 3490"/>
              <a:gd name="T60" fmla="*/ 2154 w 3490"/>
              <a:gd name="T61" fmla="*/ 199 h 3490"/>
              <a:gd name="T62" fmla="*/ 1745 w 3490"/>
              <a:gd name="T63" fmla="*/ 147 h 3490"/>
              <a:gd name="T64" fmla="*/ 2059 w 3490"/>
              <a:gd name="T65" fmla="*/ 28 h 3490"/>
              <a:gd name="T66" fmla="*/ 2447 w 3490"/>
              <a:gd name="T67" fmla="*/ 147 h 3490"/>
              <a:gd name="T68" fmla="*/ 2791 w 3490"/>
              <a:gd name="T69" fmla="*/ 349 h 3490"/>
              <a:gd name="T70" fmla="*/ 3079 w 3490"/>
              <a:gd name="T71" fmla="*/ 621 h 3490"/>
              <a:gd name="T72" fmla="*/ 3300 w 3490"/>
              <a:gd name="T73" fmla="*/ 952 h 3490"/>
              <a:gd name="T74" fmla="*/ 3441 w 3490"/>
              <a:gd name="T75" fmla="*/ 1331 h 3490"/>
              <a:gd name="T76" fmla="*/ 3490 w 3490"/>
              <a:gd name="T77" fmla="*/ 1745 h 3490"/>
              <a:gd name="T78" fmla="*/ 3441 w 3490"/>
              <a:gd name="T79" fmla="*/ 2159 h 3490"/>
              <a:gd name="T80" fmla="*/ 3300 w 3490"/>
              <a:gd name="T81" fmla="*/ 2537 h 3490"/>
              <a:gd name="T82" fmla="*/ 3079 w 3490"/>
              <a:gd name="T83" fmla="*/ 2868 h 3490"/>
              <a:gd name="T84" fmla="*/ 2791 w 3490"/>
              <a:gd name="T85" fmla="*/ 3141 h 3490"/>
              <a:gd name="T86" fmla="*/ 2447 w 3490"/>
              <a:gd name="T87" fmla="*/ 3343 h 3490"/>
              <a:gd name="T88" fmla="*/ 2059 w 3490"/>
              <a:gd name="T89" fmla="*/ 3462 h 3490"/>
              <a:gd name="T90" fmla="*/ 1745 w 3490"/>
              <a:gd name="T91" fmla="*/ 3490 h 3490"/>
              <a:gd name="T92" fmla="*/ 1331 w 3490"/>
              <a:gd name="T93" fmla="*/ 3441 h 3490"/>
              <a:gd name="T94" fmla="*/ 953 w 3490"/>
              <a:gd name="T95" fmla="*/ 3299 h 3490"/>
              <a:gd name="T96" fmla="*/ 622 w 3490"/>
              <a:gd name="T97" fmla="*/ 3079 h 3490"/>
              <a:gd name="T98" fmla="*/ 349 w 3490"/>
              <a:gd name="T99" fmla="*/ 2791 h 3490"/>
              <a:gd name="T100" fmla="*/ 147 w 3490"/>
              <a:gd name="T101" fmla="*/ 2447 h 3490"/>
              <a:gd name="T102" fmla="*/ 28 w 3490"/>
              <a:gd name="T103" fmla="*/ 2059 h 3490"/>
              <a:gd name="T104" fmla="*/ 0 w 3490"/>
              <a:gd name="T105" fmla="*/ 1745 h 3490"/>
              <a:gd name="T106" fmla="*/ 49 w 3490"/>
              <a:gd name="T107" fmla="*/ 1331 h 3490"/>
              <a:gd name="T108" fmla="*/ 191 w 3490"/>
              <a:gd name="T109" fmla="*/ 952 h 3490"/>
              <a:gd name="T110" fmla="*/ 411 w 3490"/>
              <a:gd name="T111" fmla="*/ 621 h 3490"/>
              <a:gd name="T112" fmla="*/ 699 w 3490"/>
              <a:gd name="T113" fmla="*/ 349 h 3490"/>
              <a:gd name="T114" fmla="*/ 1043 w 3490"/>
              <a:gd name="T115" fmla="*/ 147 h 3490"/>
              <a:gd name="T116" fmla="*/ 1431 w 3490"/>
              <a:gd name="T117" fmla="*/ 28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90" h="3490">
                <a:moveTo>
                  <a:pt x="630" y="1671"/>
                </a:move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30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30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16" name="Freeform 88"/>
          <p:cNvSpPr>
            <a:spLocks noChangeAspect="1" noEditPoints="1"/>
          </p:cNvSpPr>
          <p:nvPr/>
        </p:nvSpPr>
        <p:spPr bwMode="auto">
          <a:xfrm>
            <a:off x="5906199" y="3855072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17" name="Freeform 88"/>
          <p:cNvSpPr>
            <a:spLocks noChangeAspect="1" noEditPoints="1"/>
          </p:cNvSpPr>
          <p:nvPr/>
        </p:nvSpPr>
        <p:spPr bwMode="auto">
          <a:xfrm>
            <a:off x="5406256" y="3855072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20" name="Freeform 88"/>
          <p:cNvSpPr>
            <a:spLocks noChangeAspect="1" noEditPoints="1"/>
          </p:cNvSpPr>
          <p:nvPr/>
        </p:nvSpPr>
        <p:spPr bwMode="auto">
          <a:xfrm>
            <a:off x="5906199" y="4228716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21" name="Freeform 88"/>
          <p:cNvSpPr>
            <a:spLocks noChangeAspect="1" noEditPoints="1"/>
          </p:cNvSpPr>
          <p:nvPr/>
        </p:nvSpPr>
        <p:spPr bwMode="auto">
          <a:xfrm>
            <a:off x="5406256" y="4228716"/>
            <a:ext cx="189801" cy="189801"/>
          </a:xfrm>
          <a:custGeom>
            <a:avLst/>
            <a:gdLst>
              <a:gd name="T0" fmla="*/ 1809 w 3490"/>
              <a:gd name="T1" fmla="*/ 593 h 3490"/>
              <a:gd name="T2" fmla="*/ 2880 w 3490"/>
              <a:gd name="T3" fmla="*/ 1673 h 3490"/>
              <a:gd name="T4" fmla="*/ 2933 w 3490"/>
              <a:gd name="T5" fmla="*/ 1745 h 3490"/>
              <a:gd name="T6" fmla="*/ 2880 w 3490"/>
              <a:gd name="T7" fmla="*/ 1815 h 3490"/>
              <a:gd name="T8" fmla="*/ 1809 w 3490"/>
              <a:gd name="T9" fmla="*/ 2897 h 3490"/>
              <a:gd name="T10" fmla="*/ 1726 w 3490"/>
              <a:gd name="T11" fmla="*/ 2931 h 3490"/>
              <a:gd name="T12" fmla="*/ 1671 w 3490"/>
              <a:gd name="T13" fmla="*/ 2860 h 3490"/>
              <a:gd name="T14" fmla="*/ 578 w 3490"/>
              <a:gd name="T15" fmla="*/ 1797 h 3490"/>
              <a:gd name="T16" fmla="*/ 566 w 3490"/>
              <a:gd name="T17" fmla="*/ 1708 h 3490"/>
              <a:gd name="T18" fmla="*/ 1671 w 3490"/>
              <a:gd name="T19" fmla="*/ 1671 h 3490"/>
              <a:gd name="T20" fmla="*/ 1708 w 3490"/>
              <a:gd name="T21" fmla="*/ 566 h 3490"/>
              <a:gd name="T22" fmla="*/ 1537 w 3490"/>
              <a:gd name="T23" fmla="*/ 161 h 3490"/>
              <a:gd name="T24" fmla="*/ 1056 w 3490"/>
              <a:gd name="T25" fmla="*/ 304 h 3490"/>
              <a:gd name="T26" fmla="*/ 651 w 3490"/>
              <a:gd name="T27" fmla="*/ 581 h 3490"/>
              <a:gd name="T28" fmla="*/ 349 w 3490"/>
              <a:gd name="T29" fmla="*/ 967 h 3490"/>
              <a:gd name="T30" fmla="*/ 177 w 3490"/>
              <a:gd name="T31" fmla="*/ 1436 h 3490"/>
              <a:gd name="T32" fmla="*/ 161 w 3490"/>
              <a:gd name="T33" fmla="*/ 1953 h 3490"/>
              <a:gd name="T34" fmla="*/ 304 w 3490"/>
              <a:gd name="T35" fmla="*/ 2434 h 3490"/>
              <a:gd name="T36" fmla="*/ 581 w 3490"/>
              <a:gd name="T37" fmla="*/ 2839 h 3490"/>
              <a:gd name="T38" fmla="*/ 967 w 3490"/>
              <a:gd name="T39" fmla="*/ 3141 h 3490"/>
              <a:gd name="T40" fmla="*/ 1436 w 3490"/>
              <a:gd name="T41" fmla="*/ 3313 h 3490"/>
              <a:gd name="T42" fmla="*/ 1953 w 3490"/>
              <a:gd name="T43" fmla="*/ 3329 h 3490"/>
              <a:gd name="T44" fmla="*/ 2434 w 3490"/>
              <a:gd name="T45" fmla="*/ 3186 h 3490"/>
              <a:gd name="T46" fmla="*/ 2839 w 3490"/>
              <a:gd name="T47" fmla="*/ 2909 h 3490"/>
              <a:gd name="T48" fmla="*/ 3141 w 3490"/>
              <a:gd name="T49" fmla="*/ 2523 h 3490"/>
              <a:gd name="T50" fmla="*/ 3313 w 3490"/>
              <a:gd name="T51" fmla="*/ 2054 h 3490"/>
              <a:gd name="T52" fmla="*/ 3329 w 3490"/>
              <a:gd name="T53" fmla="*/ 1537 h 3490"/>
              <a:gd name="T54" fmla="*/ 3186 w 3490"/>
              <a:gd name="T55" fmla="*/ 1056 h 3490"/>
              <a:gd name="T56" fmla="*/ 2909 w 3490"/>
              <a:gd name="T57" fmla="*/ 651 h 3490"/>
              <a:gd name="T58" fmla="*/ 2523 w 3490"/>
              <a:gd name="T59" fmla="*/ 349 h 3490"/>
              <a:gd name="T60" fmla="*/ 2054 w 3490"/>
              <a:gd name="T61" fmla="*/ 177 h 3490"/>
              <a:gd name="T62" fmla="*/ 1852 w 3490"/>
              <a:gd name="T63" fmla="*/ 3 h 3490"/>
              <a:gd name="T64" fmla="*/ 2353 w 3490"/>
              <a:gd name="T65" fmla="*/ 109 h 3490"/>
              <a:gd name="T66" fmla="*/ 2791 w 3490"/>
              <a:gd name="T67" fmla="*/ 349 h 3490"/>
              <a:gd name="T68" fmla="*/ 3141 w 3490"/>
              <a:gd name="T69" fmla="*/ 699 h 3490"/>
              <a:gd name="T70" fmla="*/ 3381 w 3490"/>
              <a:gd name="T71" fmla="*/ 1137 h 3490"/>
              <a:gd name="T72" fmla="*/ 3487 w 3490"/>
              <a:gd name="T73" fmla="*/ 1638 h 3490"/>
              <a:gd name="T74" fmla="*/ 3441 w 3490"/>
              <a:gd name="T75" fmla="*/ 2159 h 3490"/>
              <a:gd name="T76" fmla="*/ 3251 w 3490"/>
              <a:gd name="T77" fmla="*/ 2625 h 3490"/>
              <a:gd name="T78" fmla="*/ 2943 w 3490"/>
              <a:gd name="T79" fmla="*/ 3013 h 3490"/>
              <a:gd name="T80" fmla="*/ 2538 w 3490"/>
              <a:gd name="T81" fmla="*/ 3299 h 3490"/>
              <a:gd name="T82" fmla="*/ 2059 w 3490"/>
              <a:gd name="T83" fmla="*/ 3462 h 3490"/>
              <a:gd name="T84" fmla="*/ 1639 w 3490"/>
              <a:gd name="T85" fmla="*/ 3487 h 3490"/>
              <a:gd name="T86" fmla="*/ 1137 w 3490"/>
              <a:gd name="T87" fmla="*/ 3380 h 3490"/>
              <a:gd name="T88" fmla="*/ 699 w 3490"/>
              <a:gd name="T89" fmla="*/ 3141 h 3490"/>
              <a:gd name="T90" fmla="*/ 349 w 3490"/>
              <a:gd name="T91" fmla="*/ 2791 h 3490"/>
              <a:gd name="T92" fmla="*/ 110 w 3490"/>
              <a:gd name="T93" fmla="*/ 2353 h 3490"/>
              <a:gd name="T94" fmla="*/ 3 w 3490"/>
              <a:gd name="T95" fmla="*/ 1851 h 3490"/>
              <a:gd name="T96" fmla="*/ 28 w 3490"/>
              <a:gd name="T97" fmla="*/ 1431 h 3490"/>
              <a:gd name="T98" fmla="*/ 191 w 3490"/>
              <a:gd name="T99" fmla="*/ 952 h 3490"/>
              <a:gd name="T100" fmla="*/ 477 w 3490"/>
              <a:gd name="T101" fmla="*/ 547 h 3490"/>
              <a:gd name="T102" fmla="*/ 865 w 3490"/>
              <a:gd name="T103" fmla="*/ 239 h 3490"/>
              <a:gd name="T104" fmla="*/ 1331 w 3490"/>
              <a:gd name="T105" fmla="*/ 49 h 3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90" h="3490">
                <a:moveTo>
                  <a:pt x="1745" y="557"/>
                </a:moveTo>
                <a:lnTo>
                  <a:pt x="1764" y="559"/>
                </a:lnTo>
                <a:lnTo>
                  <a:pt x="1782" y="566"/>
                </a:lnTo>
                <a:lnTo>
                  <a:pt x="1797" y="578"/>
                </a:lnTo>
                <a:lnTo>
                  <a:pt x="1809" y="593"/>
                </a:lnTo>
                <a:lnTo>
                  <a:pt x="1817" y="610"/>
                </a:lnTo>
                <a:lnTo>
                  <a:pt x="1819" y="630"/>
                </a:lnTo>
                <a:lnTo>
                  <a:pt x="1819" y="1671"/>
                </a:lnTo>
                <a:lnTo>
                  <a:pt x="2860" y="1671"/>
                </a:lnTo>
                <a:lnTo>
                  <a:pt x="2880" y="1673"/>
                </a:lnTo>
                <a:lnTo>
                  <a:pt x="2897" y="1681"/>
                </a:lnTo>
                <a:lnTo>
                  <a:pt x="2912" y="1693"/>
                </a:lnTo>
                <a:lnTo>
                  <a:pt x="2924" y="1708"/>
                </a:lnTo>
                <a:lnTo>
                  <a:pt x="2931" y="1726"/>
                </a:lnTo>
                <a:lnTo>
                  <a:pt x="2933" y="1745"/>
                </a:lnTo>
                <a:lnTo>
                  <a:pt x="2931" y="1764"/>
                </a:lnTo>
                <a:lnTo>
                  <a:pt x="2924" y="1782"/>
                </a:lnTo>
                <a:lnTo>
                  <a:pt x="2912" y="1797"/>
                </a:lnTo>
                <a:lnTo>
                  <a:pt x="2897" y="1809"/>
                </a:lnTo>
                <a:lnTo>
                  <a:pt x="2880" y="1815"/>
                </a:lnTo>
                <a:lnTo>
                  <a:pt x="2860" y="1819"/>
                </a:lnTo>
                <a:lnTo>
                  <a:pt x="1819" y="1819"/>
                </a:lnTo>
                <a:lnTo>
                  <a:pt x="1819" y="2860"/>
                </a:lnTo>
                <a:lnTo>
                  <a:pt x="1817" y="2880"/>
                </a:lnTo>
                <a:lnTo>
                  <a:pt x="1809" y="2897"/>
                </a:lnTo>
                <a:lnTo>
                  <a:pt x="1797" y="2912"/>
                </a:lnTo>
                <a:lnTo>
                  <a:pt x="1782" y="2924"/>
                </a:lnTo>
                <a:lnTo>
                  <a:pt x="1764" y="2931"/>
                </a:lnTo>
                <a:lnTo>
                  <a:pt x="1745" y="2933"/>
                </a:lnTo>
                <a:lnTo>
                  <a:pt x="1726" y="2931"/>
                </a:lnTo>
                <a:lnTo>
                  <a:pt x="1708" y="2924"/>
                </a:lnTo>
                <a:lnTo>
                  <a:pt x="1693" y="2912"/>
                </a:lnTo>
                <a:lnTo>
                  <a:pt x="1681" y="2897"/>
                </a:lnTo>
                <a:lnTo>
                  <a:pt x="1675" y="2880"/>
                </a:lnTo>
                <a:lnTo>
                  <a:pt x="1671" y="2860"/>
                </a:lnTo>
                <a:lnTo>
                  <a:pt x="1671" y="1819"/>
                </a:lnTo>
                <a:lnTo>
                  <a:pt x="630" y="1819"/>
                </a:lnTo>
                <a:lnTo>
                  <a:pt x="610" y="1815"/>
                </a:lnTo>
                <a:lnTo>
                  <a:pt x="593" y="1809"/>
                </a:lnTo>
                <a:lnTo>
                  <a:pt x="578" y="1797"/>
                </a:lnTo>
                <a:lnTo>
                  <a:pt x="566" y="1782"/>
                </a:lnTo>
                <a:lnTo>
                  <a:pt x="559" y="1764"/>
                </a:lnTo>
                <a:lnTo>
                  <a:pt x="557" y="1745"/>
                </a:lnTo>
                <a:lnTo>
                  <a:pt x="559" y="1726"/>
                </a:lnTo>
                <a:lnTo>
                  <a:pt x="566" y="1708"/>
                </a:lnTo>
                <a:lnTo>
                  <a:pt x="578" y="1693"/>
                </a:lnTo>
                <a:lnTo>
                  <a:pt x="593" y="1681"/>
                </a:lnTo>
                <a:lnTo>
                  <a:pt x="610" y="1673"/>
                </a:lnTo>
                <a:lnTo>
                  <a:pt x="630" y="1671"/>
                </a:lnTo>
                <a:lnTo>
                  <a:pt x="1671" y="1671"/>
                </a:lnTo>
                <a:lnTo>
                  <a:pt x="1671" y="630"/>
                </a:lnTo>
                <a:lnTo>
                  <a:pt x="1675" y="610"/>
                </a:lnTo>
                <a:lnTo>
                  <a:pt x="1681" y="593"/>
                </a:lnTo>
                <a:lnTo>
                  <a:pt x="1693" y="578"/>
                </a:lnTo>
                <a:lnTo>
                  <a:pt x="1708" y="566"/>
                </a:lnTo>
                <a:lnTo>
                  <a:pt x="1726" y="559"/>
                </a:lnTo>
                <a:lnTo>
                  <a:pt x="1745" y="557"/>
                </a:lnTo>
                <a:close/>
                <a:moveTo>
                  <a:pt x="1745" y="147"/>
                </a:moveTo>
                <a:lnTo>
                  <a:pt x="1641" y="150"/>
                </a:lnTo>
                <a:lnTo>
                  <a:pt x="1537" y="161"/>
                </a:lnTo>
                <a:lnTo>
                  <a:pt x="1436" y="177"/>
                </a:lnTo>
                <a:lnTo>
                  <a:pt x="1338" y="199"/>
                </a:lnTo>
                <a:lnTo>
                  <a:pt x="1241" y="228"/>
                </a:lnTo>
                <a:lnTo>
                  <a:pt x="1147" y="263"/>
                </a:lnTo>
                <a:lnTo>
                  <a:pt x="1056" y="304"/>
                </a:lnTo>
                <a:lnTo>
                  <a:pt x="967" y="349"/>
                </a:lnTo>
                <a:lnTo>
                  <a:pt x="883" y="400"/>
                </a:lnTo>
                <a:lnTo>
                  <a:pt x="802" y="455"/>
                </a:lnTo>
                <a:lnTo>
                  <a:pt x="724" y="516"/>
                </a:lnTo>
                <a:lnTo>
                  <a:pt x="651" y="581"/>
                </a:lnTo>
                <a:lnTo>
                  <a:pt x="581" y="651"/>
                </a:lnTo>
                <a:lnTo>
                  <a:pt x="516" y="724"/>
                </a:lnTo>
                <a:lnTo>
                  <a:pt x="455" y="802"/>
                </a:lnTo>
                <a:lnTo>
                  <a:pt x="400" y="883"/>
                </a:lnTo>
                <a:lnTo>
                  <a:pt x="349" y="967"/>
                </a:lnTo>
                <a:lnTo>
                  <a:pt x="304" y="1056"/>
                </a:lnTo>
                <a:lnTo>
                  <a:pt x="263" y="1147"/>
                </a:lnTo>
                <a:lnTo>
                  <a:pt x="228" y="1240"/>
                </a:lnTo>
                <a:lnTo>
                  <a:pt x="199" y="1336"/>
                </a:lnTo>
                <a:lnTo>
                  <a:pt x="177" y="1436"/>
                </a:lnTo>
                <a:lnTo>
                  <a:pt x="161" y="1537"/>
                </a:lnTo>
                <a:lnTo>
                  <a:pt x="150" y="1640"/>
                </a:lnTo>
                <a:lnTo>
                  <a:pt x="147" y="1745"/>
                </a:lnTo>
                <a:lnTo>
                  <a:pt x="150" y="1849"/>
                </a:lnTo>
                <a:lnTo>
                  <a:pt x="161" y="1953"/>
                </a:lnTo>
                <a:lnTo>
                  <a:pt x="177" y="2054"/>
                </a:lnTo>
                <a:lnTo>
                  <a:pt x="199" y="2152"/>
                </a:lnTo>
                <a:lnTo>
                  <a:pt x="228" y="2249"/>
                </a:lnTo>
                <a:lnTo>
                  <a:pt x="263" y="2343"/>
                </a:lnTo>
                <a:lnTo>
                  <a:pt x="304" y="2434"/>
                </a:lnTo>
                <a:lnTo>
                  <a:pt x="349" y="2523"/>
                </a:lnTo>
                <a:lnTo>
                  <a:pt x="400" y="2607"/>
                </a:lnTo>
                <a:lnTo>
                  <a:pt x="455" y="2688"/>
                </a:lnTo>
                <a:lnTo>
                  <a:pt x="516" y="2766"/>
                </a:lnTo>
                <a:lnTo>
                  <a:pt x="581" y="2839"/>
                </a:lnTo>
                <a:lnTo>
                  <a:pt x="651" y="2909"/>
                </a:lnTo>
                <a:lnTo>
                  <a:pt x="724" y="2974"/>
                </a:lnTo>
                <a:lnTo>
                  <a:pt x="802" y="3035"/>
                </a:lnTo>
                <a:lnTo>
                  <a:pt x="883" y="3090"/>
                </a:lnTo>
                <a:lnTo>
                  <a:pt x="967" y="3141"/>
                </a:lnTo>
                <a:lnTo>
                  <a:pt x="1056" y="3186"/>
                </a:lnTo>
                <a:lnTo>
                  <a:pt x="1147" y="3227"/>
                </a:lnTo>
                <a:lnTo>
                  <a:pt x="1241" y="3262"/>
                </a:lnTo>
                <a:lnTo>
                  <a:pt x="1338" y="3291"/>
                </a:lnTo>
                <a:lnTo>
                  <a:pt x="1436" y="3313"/>
                </a:lnTo>
                <a:lnTo>
                  <a:pt x="1537" y="3329"/>
                </a:lnTo>
                <a:lnTo>
                  <a:pt x="1641" y="3340"/>
                </a:lnTo>
                <a:lnTo>
                  <a:pt x="1745" y="3343"/>
                </a:lnTo>
                <a:lnTo>
                  <a:pt x="1850" y="3340"/>
                </a:lnTo>
                <a:lnTo>
                  <a:pt x="1953" y="3329"/>
                </a:lnTo>
                <a:lnTo>
                  <a:pt x="2054" y="3313"/>
                </a:lnTo>
                <a:lnTo>
                  <a:pt x="2154" y="3291"/>
                </a:lnTo>
                <a:lnTo>
                  <a:pt x="2250" y="3262"/>
                </a:lnTo>
                <a:lnTo>
                  <a:pt x="2343" y="3227"/>
                </a:lnTo>
                <a:lnTo>
                  <a:pt x="2434" y="3186"/>
                </a:lnTo>
                <a:lnTo>
                  <a:pt x="2523" y="3141"/>
                </a:lnTo>
                <a:lnTo>
                  <a:pt x="2607" y="3090"/>
                </a:lnTo>
                <a:lnTo>
                  <a:pt x="2688" y="3035"/>
                </a:lnTo>
                <a:lnTo>
                  <a:pt x="2766" y="2974"/>
                </a:lnTo>
                <a:lnTo>
                  <a:pt x="2839" y="2909"/>
                </a:lnTo>
                <a:lnTo>
                  <a:pt x="2909" y="2839"/>
                </a:lnTo>
                <a:lnTo>
                  <a:pt x="2974" y="2766"/>
                </a:lnTo>
                <a:lnTo>
                  <a:pt x="3035" y="2688"/>
                </a:lnTo>
                <a:lnTo>
                  <a:pt x="3090" y="2607"/>
                </a:lnTo>
                <a:lnTo>
                  <a:pt x="3141" y="2523"/>
                </a:lnTo>
                <a:lnTo>
                  <a:pt x="3186" y="2434"/>
                </a:lnTo>
                <a:lnTo>
                  <a:pt x="3227" y="2343"/>
                </a:lnTo>
                <a:lnTo>
                  <a:pt x="3262" y="2249"/>
                </a:lnTo>
                <a:lnTo>
                  <a:pt x="3291" y="2152"/>
                </a:lnTo>
                <a:lnTo>
                  <a:pt x="3313" y="2054"/>
                </a:lnTo>
                <a:lnTo>
                  <a:pt x="3329" y="1953"/>
                </a:lnTo>
                <a:lnTo>
                  <a:pt x="3340" y="1849"/>
                </a:lnTo>
                <a:lnTo>
                  <a:pt x="3343" y="1745"/>
                </a:lnTo>
                <a:lnTo>
                  <a:pt x="3340" y="1640"/>
                </a:lnTo>
                <a:lnTo>
                  <a:pt x="3329" y="1537"/>
                </a:lnTo>
                <a:lnTo>
                  <a:pt x="3313" y="1436"/>
                </a:lnTo>
                <a:lnTo>
                  <a:pt x="3291" y="1336"/>
                </a:lnTo>
                <a:lnTo>
                  <a:pt x="3262" y="1240"/>
                </a:lnTo>
                <a:lnTo>
                  <a:pt x="3227" y="1147"/>
                </a:lnTo>
                <a:lnTo>
                  <a:pt x="3186" y="1056"/>
                </a:lnTo>
                <a:lnTo>
                  <a:pt x="3141" y="967"/>
                </a:lnTo>
                <a:lnTo>
                  <a:pt x="3090" y="883"/>
                </a:lnTo>
                <a:lnTo>
                  <a:pt x="3035" y="802"/>
                </a:lnTo>
                <a:lnTo>
                  <a:pt x="2974" y="724"/>
                </a:lnTo>
                <a:lnTo>
                  <a:pt x="2909" y="651"/>
                </a:lnTo>
                <a:lnTo>
                  <a:pt x="2839" y="581"/>
                </a:lnTo>
                <a:lnTo>
                  <a:pt x="2766" y="516"/>
                </a:lnTo>
                <a:lnTo>
                  <a:pt x="2688" y="455"/>
                </a:lnTo>
                <a:lnTo>
                  <a:pt x="2607" y="400"/>
                </a:lnTo>
                <a:lnTo>
                  <a:pt x="2523" y="349"/>
                </a:lnTo>
                <a:lnTo>
                  <a:pt x="2434" y="304"/>
                </a:lnTo>
                <a:lnTo>
                  <a:pt x="2343" y="263"/>
                </a:lnTo>
                <a:lnTo>
                  <a:pt x="2250" y="228"/>
                </a:lnTo>
                <a:lnTo>
                  <a:pt x="2154" y="199"/>
                </a:lnTo>
                <a:lnTo>
                  <a:pt x="2054" y="177"/>
                </a:lnTo>
                <a:lnTo>
                  <a:pt x="1953" y="161"/>
                </a:lnTo>
                <a:lnTo>
                  <a:pt x="1850" y="150"/>
                </a:lnTo>
                <a:lnTo>
                  <a:pt x="1745" y="147"/>
                </a:lnTo>
                <a:close/>
                <a:moveTo>
                  <a:pt x="1745" y="0"/>
                </a:moveTo>
                <a:lnTo>
                  <a:pt x="1852" y="3"/>
                </a:lnTo>
                <a:lnTo>
                  <a:pt x="1956" y="13"/>
                </a:lnTo>
                <a:lnTo>
                  <a:pt x="2059" y="28"/>
                </a:lnTo>
                <a:lnTo>
                  <a:pt x="2159" y="49"/>
                </a:lnTo>
                <a:lnTo>
                  <a:pt x="2257" y="77"/>
                </a:lnTo>
                <a:lnTo>
                  <a:pt x="2353" y="109"/>
                </a:lnTo>
                <a:lnTo>
                  <a:pt x="2447" y="147"/>
                </a:lnTo>
                <a:lnTo>
                  <a:pt x="2538" y="190"/>
                </a:lnTo>
                <a:lnTo>
                  <a:pt x="2625" y="239"/>
                </a:lnTo>
                <a:lnTo>
                  <a:pt x="2709" y="291"/>
                </a:lnTo>
                <a:lnTo>
                  <a:pt x="2791" y="349"/>
                </a:lnTo>
                <a:lnTo>
                  <a:pt x="2869" y="411"/>
                </a:lnTo>
                <a:lnTo>
                  <a:pt x="2943" y="477"/>
                </a:lnTo>
                <a:lnTo>
                  <a:pt x="3013" y="547"/>
                </a:lnTo>
                <a:lnTo>
                  <a:pt x="3079" y="621"/>
                </a:lnTo>
                <a:lnTo>
                  <a:pt x="3141" y="699"/>
                </a:lnTo>
                <a:lnTo>
                  <a:pt x="3199" y="781"/>
                </a:lnTo>
                <a:lnTo>
                  <a:pt x="3251" y="865"/>
                </a:lnTo>
                <a:lnTo>
                  <a:pt x="3300" y="952"/>
                </a:lnTo>
                <a:lnTo>
                  <a:pt x="3343" y="1043"/>
                </a:lnTo>
                <a:lnTo>
                  <a:pt x="3381" y="1137"/>
                </a:lnTo>
                <a:lnTo>
                  <a:pt x="3413" y="1233"/>
                </a:lnTo>
                <a:lnTo>
                  <a:pt x="3441" y="1331"/>
                </a:lnTo>
                <a:lnTo>
                  <a:pt x="3462" y="1431"/>
                </a:lnTo>
                <a:lnTo>
                  <a:pt x="3477" y="1534"/>
                </a:lnTo>
                <a:lnTo>
                  <a:pt x="3487" y="1638"/>
                </a:lnTo>
                <a:lnTo>
                  <a:pt x="3490" y="1745"/>
                </a:lnTo>
                <a:lnTo>
                  <a:pt x="3487" y="1851"/>
                </a:lnTo>
                <a:lnTo>
                  <a:pt x="3477" y="1955"/>
                </a:lnTo>
                <a:lnTo>
                  <a:pt x="3462" y="2059"/>
                </a:lnTo>
                <a:lnTo>
                  <a:pt x="3441" y="2159"/>
                </a:lnTo>
                <a:lnTo>
                  <a:pt x="3413" y="2257"/>
                </a:lnTo>
                <a:lnTo>
                  <a:pt x="3381" y="2353"/>
                </a:lnTo>
                <a:lnTo>
                  <a:pt x="3343" y="2447"/>
                </a:lnTo>
                <a:lnTo>
                  <a:pt x="3300" y="2537"/>
                </a:lnTo>
                <a:lnTo>
                  <a:pt x="3251" y="2625"/>
                </a:lnTo>
                <a:lnTo>
                  <a:pt x="3199" y="2709"/>
                </a:lnTo>
                <a:lnTo>
                  <a:pt x="3141" y="2791"/>
                </a:lnTo>
                <a:lnTo>
                  <a:pt x="3079" y="2868"/>
                </a:lnTo>
                <a:lnTo>
                  <a:pt x="3013" y="2943"/>
                </a:lnTo>
                <a:lnTo>
                  <a:pt x="2943" y="3013"/>
                </a:lnTo>
                <a:lnTo>
                  <a:pt x="2869" y="3079"/>
                </a:lnTo>
                <a:lnTo>
                  <a:pt x="2791" y="3141"/>
                </a:lnTo>
                <a:lnTo>
                  <a:pt x="2709" y="3199"/>
                </a:lnTo>
                <a:lnTo>
                  <a:pt x="2625" y="3251"/>
                </a:lnTo>
                <a:lnTo>
                  <a:pt x="2538" y="3299"/>
                </a:lnTo>
                <a:lnTo>
                  <a:pt x="2447" y="3343"/>
                </a:lnTo>
                <a:lnTo>
                  <a:pt x="2353" y="3380"/>
                </a:lnTo>
                <a:lnTo>
                  <a:pt x="2257" y="3413"/>
                </a:lnTo>
                <a:lnTo>
                  <a:pt x="2159" y="3441"/>
                </a:lnTo>
                <a:lnTo>
                  <a:pt x="2059" y="3462"/>
                </a:lnTo>
                <a:lnTo>
                  <a:pt x="1956" y="3477"/>
                </a:lnTo>
                <a:lnTo>
                  <a:pt x="1852" y="3487"/>
                </a:lnTo>
                <a:lnTo>
                  <a:pt x="1745" y="3490"/>
                </a:lnTo>
                <a:lnTo>
                  <a:pt x="1745" y="3490"/>
                </a:lnTo>
                <a:lnTo>
                  <a:pt x="1639" y="3487"/>
                </a:lnTo>
                <a:lnTo>
                  <a:pt x="1535" y="3477"/>
                </a:lnTo>
                <a:lnTo>
                  <a:pt x="1431" y="3462"/>
                </a:lnTo>
                <a:lnTo>
                  <a:pt x="1331" y="3441"/>
                </a:lnTo>
                <a:lnTo>
                  <a:pt x="1233" y="3413"/>
                </a:lnTo>
                <a:lnTo>
                  <a:pt x="1137" y="3380"/>
                </a:lnTo>
                <a:lnTo>
                  <a:pt x="1043" y="3343"/>
                </a:lnTo>
                <a:lnTo>
                  <a:pt x="953" y="3299"/>
                </a:lnTo>
                <a:lnTo>
                  <a:pt x="865" y="3251"/>
                </a:lnTo>
                <a:lnTo>
                  <a:pt x="781" y="3199"/>
                </a:lnTo>
                <a:lnTo>
                  <a:pt x="699" y="3141"/>
                </a:lnTo>
                <a:lnTo>
                  <a:pt x="622" y="3079"/>
                </a:lnTo>
                <a:lnTo>
                  <a:pt x="547" y="3013"/>
                </a:lnTo>
                <a:lnTo>
                  <a:pt x="477" y="2943"/>
                </a:lnTo>
                <a:lnTo>
                  <a:pt x="411" y="2868"/>
                </a:lnTo>
                <a:lnTo>
                  <a:pt x="349" y="2791"/>
                </a:lnTo>
                <a:lnTo>
                  <a:pt x="291" y="2709"/>
                </a:lnTo>
                <a:lnTo>
                  <a:pt x="239" y="2625"/>
                </a:lnTo>
                <a:lnTo>
                  <a:pt x="191" y="2537"/>
                </a:lnTo>
                <a:lnTo>
                  <a:pt x="147" y="2447"/>
                </a:lnTo>
                <a:lnTo>
                  <a:pt x="110" y="2353"/>
                </a:lnTo>
                <a:lnTo>
                  <a:pt x="77" y="2257"/>
                </a:lnTo>
                <a:lnTo>
                  <a:pt x="49" y="2159"/>
                </a:lnTo>
                <a:lnTo>
                  <a:pt x="28" y="2059"/>
                </a:lnTo>
                <a:lnTo>
                  <a:pt x="13" y="1955"/>
                </a:lnTo>
                <a:lnTo>
                  <a:pt x="3" y="1851"/>
                </a:lnTo>
                <a:lnTo>
                  <a:pt x="0" y="1745"/>
                </a:lnTo>
                <a:lnTo>
                  <a:pt x="0" y="1745"/>
                </a:lnTo>
                <a:lnTo>
                  <a:pt x="3" y="1638"/>
                </a:lnTo>
                <a:lnTo>
                  <a:pt x="13" y="1534"/>
                </a:lnTo>
                <a:lnTo>
                  <a:pt x="28" y="1431"/>
                </a:lnTo>
                <a:lnTo>
                  <a:pt x="49" y="1331"/>
                </a:lnTo>
                <a:lnTo>
                  <a:pt x="77" y="1233"/>
                </a:lnTo>
                <a:lnTo>
                  <a:pt x="110" y="1137"/>
                </a:lnTo>
                <a:lnTo>
                  <a:pt x="147" y="1043"/>
                </a:lnTo>
                <a:lnTo>
                  <a:pt x="191" y="952"/>
                </a:lnTo>
                <a:lnTo>
                  <a:pt x="239" y="865"/>
                </a:lnTo>
                <a:lnTo>
                  <a:pt x="291" y="781"/>
                </a:lnTo>
                <a:lnTo>
                  <a:pt x="349" y="699"/>
                </a:lnTo>
                <a:lnTo>
                  <a:pt x="411" y="621"/>
                </a:lnTo>
                <a:lnTo>
                  <a:pt x="477" y="547"/>
                </a:lnTo>
                <a:lnTo>
                  <a:pt x="547" y="477"/>
                </a:lnTo>
                <a:lnTo>
                  <a:pt x="622" y="411"/>
                </a:lnTo>
                <a:lnTo>
                  <a:pt x="699" y="349"/>
                </a:lnTo>
                <a:lnTo>
                  <a:pt x="781" y="291"/>
                </a:lnTo>
                <a:lnTo>
                  <a:pt x="865" y="239"/>
                </a:lnTo>
                <a:lnTo>
                  <a:pt x="953" y="190"/>
                </a:lnTo>
                <a:lnTo>
                  <a:pt x="1043" y="147"/>
                </a:lnTo>
                <a:lnTo>
                  <a:pt x="1137" y="109"/>
                </a:lnTo>
                <a:lnTo>
                  <a:pt x="1233" y="77"/>
                </a:lnTo>
                <a:lnTo>
                  <a:pt x="1331" y="49"/>
                </a:lnTo>
                <a:lnTo>
                  <a:pt x="1431" y="28"/>
                </a:lnTo>
                <a:lnTo>
                  <a:pt x="1535" y="13"/>
                </a:lnTo>
                <a:lnTo>
                  <a:pt x="1639" y="3"/>
                </a:lnTo>
                <a:lnTo>
                  <a:pt x="1745" y="0"/>
                </a:lnTo>
                <a:close/>
              </a:path>
            </a:pathLst>
          </a:custGeom>
          <a:solidFill>
            <a:srgbClr val="00B05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cxnSp>
        <p:nvCxnSpPr>
          <p:cNvPr id="7" name="Gerade Verbindung 6"/>
          <p:cNvCxnSpPr/>
          <p:nvPr/>
        </p:nvCxnSpPr>
        <p:spPr>
          <a:xfrm flipV="1">
            <a:off x="1246709" y="1844823"/>
            <a:ext cx="4754390" cy="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 flipV="1">
            <a:off x="6218048" y="1844823"/>
            <a:ext cx="4754390" cy="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107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3479657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Ellipse 53"/>
          <p:cNvSpPr/>
          <p:nvPr/>
        </p:nvSpPr>
        <p:spPr>
          <a:xfrm>
            <a:off x="777868" y="2720920"/>
            <a:ext cx="331842" cy="33184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542000" y="2720920"/>
            <a:ext cx="331842" cy="33184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sp>
        <p:nvSpPr>
          <p:cNvPr id="24593" name="Rectangle 3"/>
          <p:cNvSpPr txBox="1">
            <a:spLocks noChangeArrowheads="1"/>
          </p:cNvSpPr>
          <p:nvPr/>
        </p:nvSpPr>
        <p:spPr bwMode="auto">
          <a:xfrm>
            <a:off x="6138334" y="1433735"/>
            <a:ext cx="5731933" cy="4227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60958" rIns="0" bIns="60958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tabLst>
                <a:tab pos="1438275" algn="l"/>
                <a:tab pos="5291138" algn="l"/>
              </a:tabLst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r>
              <a:rPr lang="de-DE" altLang="de-DE" dirty="0"/>
              <a:t> Der </a:t>
            </a:r>
            <a:r>
              <a:rPr lang="de-DE" altLang="de-DE" dirty="0">
                <a:latin typeface="TKTypeBold" panose="020B0603040202020204" pitchFamily="34" charset="0"/>
              </a:rPr>
              <a:t>einzige verwendete Rohstoff </a:t>
            </a:r>
            <a:r>
              <a:rPr lang="de-DE" altLang="de-DE" dirty="0"/>
              <a:t>ist </a:t>
            </a:r>
            <a:r>
              <a:rPr lang="de-DE" altLang="de-DE" dirty="0">
                <a:latin typeface="TKTypeBold" panose="020B0603040202020204" pitchFamily="34" charset="0"/>
              </a:rPr>
              <a:t>Wasser</a:t>
            </a:r>
            <a:r>
              <a:rPr lang="de-DE" altLang="de-DE" dirty="0"/>
              <a:t>.</a:t>
            </a:r>
            <a:endParaRPr lang="de-DE" altLang="de-DE" b="1" dirty="0"/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endParaRPr lang="de-DE" altLang="de-DE" dirty="0"/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r>
              <a:rPr lang="de-DE" altLang="de-DE" dirty="0"/>
              <a:t>Die Wasserstoffproduktion ist </a:t>
            </a:r>
            <a:r>
              <a:rPr lang="de-DE" altLang="de-DE" dirty="0">
                <a:latin typeface="TKTypeBold" panose="020B0603040202020204" pitchFamily="34" charset="0"/>
              </a:rPr>
              <a:t>flexibel</a:t>
            </a:r>
            <a:r>
              <a:rPr lang="de-DE" altLang="de-DE" dirty="0"/>
              <a:t> und </a:t>
            </a:r>
            <a:r>
              <a:rPr lang="de-DE" altLang="de-DE" dirty="0">
                <a:latin typeface="TKTypeBold" panose="020B0603040202020204" pitchFamily="34" charset="0"/>
              </a:rPr>
              <a:t>getrennt</a:t>
            </a:r>
            <a:r>
              <a:rPr lang="de-DE" altLang="de-DE" b="1" dirty="0"/>
              <a:t> </a:t>
            </a:r>
            <a:r>
              <a:rPr lang="de-DE" altLang="de-DE" dirty="0">
                <a:latin typeface="TKTypeBold" panose="020B0603040202020204" pitchFamily="34" charset="0"/>
              </a:rPr>
              <a:t>von industrieller Nutzung</a:t>
            </a:r>
            <a:r>
              <a:rPr lang="de-DE" altLang="de-DE" dirty="0"/>
              <a:t>, so dass hierdurch </a:t>
            </a:r>
            <a:r>
              <a:rPr lang="de-DE" altLang="de-DE" dirty="0" smtClean="0"/>
              <a:t>die Lücke </a:t>
            </a:r>
            <a:r>
              <a:rPr lang="de-DE" altLang="de-DE" dirty="0"/>
              <a:t>bei der Speicherung unstetiger, erneuerbarer Energien gefüllt werden kann.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endParaRPr lang="de-DE" altLang="de-DE" dirty="0"/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r>
              <a:rPr lang="de-DE" altLang="de-DE" dirty="0"/>
              <a:t>Das Produkt Wasserstoff ist frei von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r>
              <a:rPr lang="de-DE" altLang="de-DE" dirty="0"/>
              <a:t>      - Kohlenstoffverbindungen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r>
              <a:rPr lang="de-DE" altLang="de-DE" dirty="0"/>
              <a:t>      - Schwefelverbindungen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r>
              <a:rPr lang="de-DE" altLang="de-DE" dirty="0"/>
              <a:t>      - Stickstoffverbindungen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</a:pPr>
            <a:endParaRPr lang="de-DE" alt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892552"/>
          </a:xfrm>
        </p:spPr>
        <p:txBody>
          <a:bodyPr/>
          <a:lstStyle/>
          <a:p>
            <a:r>
              <a:rPr lang="de-DE" altLang="de-DE" dirty="0" smtClean="0"/>
              <a:t>Wasserelektrolyse</a:t>
            </a:r>
            <a:br>
              <a:rPr lang="de-DE" altLang="de-DE" dirty="0" smtClean="0"/>
            </a:br>
            <a:r>
              <a:rPr lang="de-DE" sz="1800" dirty="0" err="1" smtClean="0">
                <a:solidFill>
                  <a:schemeClr val="tx1"/>
                </a:solidFill>
              </a:rPr>
              <a:t>Prinzipskizze</a:t>
            </a:r>
            <a:r>
              <a:rPr lang="de-DE" sz="1800" dirty="0" smtClean="0">
                <a:solidFill>
                  <a:schemeClr val="tx1"/>
                </a:solidFill>
              </a:rPr>
              <a:t> - Zelldesign</a:t>
            </a:r>
            <a:r>
              <a:rPr lang="de-DE" altLang="de-DE" sz="1800" dirty="0" smtClean="0">
                <a:solidFill>
                  <a:schemeClr val="tx1"/>
                </a:solidFill>
              </a:rPr>
              <a:t/>
            </a:r>
            <a:br>
              <a:rPr lang="de-DE" altLang="de-DE" sz="1800" dirty="0" smtClean="0">
                <a:solidFill>
                  <a:schemeClr val="tx1"/>
                </a:solidFill>
              </a:rPr>
            </a:br>
            <a:endParaRPr lang="de-DE" sz="1800" dirty="0">
              <a:solidFill>
                <a:schemeClr val="tx1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833367" y="1510476"/>
            <a:ext cx="4358893" cy="4084101"/>
            <a:chOff x="632875" y="1831975"/>
            <a:chExt cx="3686713" cy="3454298"/>
          </a:xfrm>
        </p:grpSpPr>
        <p:grpSp>
          <p:nvGrpSpPr>
            <p:cNvPr id="45" name="Group 48"/>
            <p:cNvGrpSpPr>
              <a:grpSpLocks/>
            </p:cNvGrpSpPr>
            <p:nvPr/>
          </p:nvGrpSpPr>
          <p:grpSpPr bwMode="auto">
            <a:xfrm>
              <a:off x="1274763" y="1831975"/>
              <a:ext cx="738922" cy="493713"/>
              <a:chOff x="416" y="1293"/>
              <a:chExt cx="503" cy="311"/>
            </a:xfrm>
          </p:grpSpPr>
          <p:sp>
            <p:nvSpPr>
              <p:cNvPr id="46" name="Line 49"/>
              <p:cNvSpPr>
                <a:spLocks noChangeShapeType="1"/>
              </p:cNvSpPr>
              <p:nvPr/>
            </p:nvSpPr>
            <p:spPr bwMode="auto">
              <a:xfrm flipH="1" flipV="1">
                <a:off x="736" y="1427"/>
                <a:ext cx="0" cy="177"/>
              </a:xfrm>
              <a:prstGeom prst="line">
                <a:avLst/>
              </a:prstGeom>
              <a:noFill/>
              <a:ln w="38100">
                <a:solidFill>
                  <a:srgbClr val="0000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sz="1600" dirty="0"/>
              </a:p>
            </p:txBody>
          </p:sp>
          <p:sp>
            <p:nvSpPr>
              <p:cNvPr id="88" name="Rectangle 50"/>
              <p:cNvSpPr>
                <a:spLocks noChangeArrowheads="1"/>
              </p:cNvSpPr>
              <p:nvPr/>
            </p:nvSpPr>
            <p:spPr bwMode="auto">
              <a:xfrm>
                <a:off x="416" y="1293"/>
                <a:ext cx="503" cy="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4pPr>
                <a:lvl5pPr marL="2057400" indent="-228600" defTabSz="898525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5pPr>
                <a:lvl6pPr marL="25146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6pPr>
                <a:lvl7pPr marL="29718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7pPr>
                <a:lvl8pPr marL="34290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8pPr>
                <a:lvl9pPr marL="38862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dirty="0" smtClean="0">
                    <a:latin typeface="+mn-lt"/>
                  </a:rPr>
                  <a:t>Sauerstoff</a:t>
                </a:r>
                <a:endParaRPr lang="de-DE" altLang="de-DE" baseline="-25000" dirty="0">
                  <a:latin typeface="+mn-lt"/>
                </a:endParaRPr>
              </a:p>
            </p:txBody>
          </p:sp>
        </p:grpSp>
        <p:sp>
          <p:nvSpPr>
            <p:cNvPr id="89" name="Line 51"/>
            <p:cNvSpPr>
              <a:spLocks noChangeShapeType="1"/>
            </p:cNvSpPr>
            <p:nvPr/>
          </p:nvSpPr>
          <p:spPr bwMode="auto">
            <a:xfrm flipH="1" flipV="1">
              <a:off x="3197225" y="2033588"/>
              <a:ext cx="0" cy="280987"/>
            </a:xfrm>
            <a:prstGeom prst="line">
              <a:avLst/>
            </a:prstGeom>
            <a:noFill/>
            <a:ln w="38100">
              <a:solidFill>
                <a:srgbClr val="00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 sz="1600" dirty="0"/>
            </a:p>
          </p:txBody>
        </p:sp>
        <p:sp>
          <p:nvSpPr>
            <p:cNvPr id="90" name="Rectangle 54"/>
            <p:cNvSpPr>
              <a:spLocks noChangeArrowheads="1"/>
            </p:cNvSpPr>
            <p:nvPr/>
          </p:nvSpPr>
          <p:spPr bwMode="auto">
            <a:xfrm>
              <a:off x="2671763" y="1852613"/>
              <a:ext cx="838214" cy="187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Wasserstoff</a:t>
              </a:r>
              <a:endParaRPr lang="de-DE" altLang="de-DE" baseline="-25000" dirty="0">
                <a:latin typeface="+mn-lt"/>
              </a:endParaRPr>
            </a:p>
          </p:txBody>
        </p:sp>
        <p:grpSp>
          <p:nvGrpSpPr>
            <p:cNvPr id="91" name="Group 56"/>
            <p:cNvGrpSpPr>
              <a:grpSpLocks/>
            </p:cNvGrpSpPr>
            <p:nvPr/>
          </p:nvGrpSpPr>
          <p:grpSpPr bwMode="auto">
            <a:xfrm>
              <a:off x="1487489" y="3636962"/>
              <a:ext cx="519113" cy="509758"/>
              <a:chOff x="819" y="2816"/>
              <a:chExt cx="327" cy="330"/>
            </a:xfrm>
          </p:grpSpPr>
          <p:sp>
            <p:nvSpPr>
              <p:cNvPr id="92" name="Rectangle 57"/>
              <p:cNvSpPr>
                <a:spLocks noChangeArrowheads="1"/>
              </p:cNvSpPr>
              <p:nvPr/>
            </p:nvSpPr>
            <p:spPr bwMode="auto">
              <a:xfrm>
                <a:off x="819" y="3011"/>
                <a:ext cx="327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4pPr>
                <a:lvl5pPr marL="2057400" indent="-228600" defTabSz="898525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5pPr>
                <a:lvl6pPr marL="25146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6pPr>
                <a:lvl7pPr marL="29718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7pPr>
                <a:lvl8pPr marL="34290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8pPr>
                <a:lvl9pPr marL="38862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dirty="0" smtClean="0">
                    <a:latin typeface="+mn-lt"/>
                  </a:rPr>
                  <a:t>Wasser</a:t>
                </a:r>
                <a:endParaRPr lang="de-DE" altLang="de-DE" dirty="0">
                  <a:latin typeface="+mn-lt"/>
                </a:endParaRPr>
              </a:p>
            </p:txBody>
          </p:sp>
          <p:sp>
            <p:nvSpPr>
              <p:cNvPr id="93" name="Line 58"/>
              <p:cNvSpPr>
                <a:spLocks noChangeShapeType="1"/>
              </p:cNvSpPr>
              <p:nvPr/>
            </p:nvSpPr>
            <p:spPr bwMode="auto">
              <a:xfrm flipH="1" flipV="1">
                <a:off x="982" y="2816"/>
                <a:ext cx="0" cy="17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sz="1600" dirty="0"/>
              </a:p>
            </p:txBody>
          </p:sp>
        </p:grpSp>
        <p:grpSp>
          <p:nvGrpSpPr>
            <p:cNvPr id="94" name="Group 59"/>
            <p:cNvGrpSpPr>
              <a:grpSpLocks/>
            </p:cNvGrpSpPr>
            <p:nvPr/>
          </p:nvGrpSpPr>
          <p:grpSpPr bwMode="auto">
            <a:xfrm>
              <a:off x="2955925" y="3643312"/>
              <a:ext cx="518947" cy="509758"/>
              <a:chOff x="1311" y="2434"/>
              <a:chExt cx="354" cy="330"/>
            </a:xfrm>
          </p:grpSpPr>
          <p:sp>
            <p:nvSpPr>
              <p:cNvPr id="95" name="Line 60"/>
              <p:cNvSpPr>
                <a:spLocks noChangeShapeType="1"/>
              </p:cNvSpPr>
              <p:nvPr/>
            </p:nvSpPr>
            <p:spPr bwMode="auto">
              <a:xfrm flipH="1" flipV="1">
                <a:off x="1478" y="2434"/>
                <a:ext cx="0" cy="17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 sz="1600" dirty="0"/>
              </a:p>
            </p:txBody>
          </p:sp>
          <p:sp>
            <p:nvSpPr>
              <p:cNvPr id="96" name="Rectangle 61"/>
              <p:cNvSpPr>
                <a:spLocks noChangeArrowheads="1"/>
              </p:cNvSpPr>
              <p:nvPr/>
            </p:nvSpPr>
            <p:spPr bwMode="auto">
              <a:xfrm>
                <a:off x="1311" y="2629"/>
                <a:ext cx="354" cy="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4pPr>
                <a:lvl5pPr marL="2057400" indent="-228600" defTabSz="898525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5pPr>
                <a:lvl6pPr marL="25146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6pPr>
                <a:lvl7pPr marL="29718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7pPr>
                <a:lvl8pPr marL="34290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8pPr>
                <a:lvl9pPr marL="38862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dirty="0" smtClean="0">
                    <a:latin typeface="+mn-lt"/>
                  </a:rPr>
                  <a:t>Wasser</a:t>
                </a:r>
                <a:endParaRPr lang="de-DE" altLang="de-DE" dirty="0">
                  <a:latin typeface="+mn-lt"/>
                </a:endParaRPr>
              </a:p>
            </p:txBody>
          </p:sp>
        </p:grpSp>
        <p:grpSp>
          <p:nvGrpSpPr>
            <p:cNvPr id="97" name="Group 62"/>
            <p:cNvGrpSpPr>
              <a:grpSpLocks/>
            </p:cNvGrpSpPr>
            <p:nvPr/>
          </p:nvGrpSpPr>
          <p:grpSpPr bwMode="auto">
            <a:xfrm>
              <a:off x="632875" y="2320925"/>
              <a:ext cx="3346978" cy="1314450"/>
              <a:chOff x="135" y="2365"/>
              <a:chExt cx="2173" cy="828"/>
            </a:xfrm>
          </p:grpSpPr>
          <p:grpSp>
            <p:nvGrpSpPr>
              <p:cNvPr id="98" name="Group 63"/>
              <p:cNvGrpSpPr>
                <a:grpSpLocks/>
              </p:cNvGrpSpPr>
              <p:nvPr/>
            </p:nvGrpSpPr>
            <p:grpSpPr bwMode="auto">
              <a:xfrm>
                <a:off x="135" y="2370"/>
                <a:ext cx="2173" cy="823"/>
                <a:chOff x="135" y="2370"/>
                <a:chExt cx="2173" cy="823"/>
              </a:xfrm>
            </p:grpSpPr>
            <p:grpSp>
              <p:nvGrpSpPr>
                <p:cNvPr id="100" name="Group 64"/>
                <p:cNvGrpSpPr>
                  <a:grpSpLocks/>
                </p:cNvGrpSpPr>
                <p:nvPr/>
              </p:nvGrpSpPr>
              <p:grpSpPr bwMode="auto">
                <a:xfrm>
                  <a:off x="1207" y="2370"/>
                  <a:ext cx="1101" cy="823"/>
                  <a:chOff x="1309" y="2538"/>
                  <a:chExt cx="1101" cy="823"/>
                </a:xfrm>
              </p:grpSpPr>
              <p:sp>
                <p:nvSpPr>
                  <p:cNvPr id="112" name="Rectangle 65"/>
                  <p:cNvSpPr>
                    <a:spLocks noChangeArrowheads="1"/>
                  </p:cNvSpPr>
                  <p:nvPr/>
                </p:nvSpPr>
                <p:spPr bwMode="auto">
                  <a:xfrm>
                    <a:off x="1309" y="2538"/>
                    <a:ext cx="846" cy="823"/>
                  </a:xfrm>
                  <a:prstGeom prst="rect">
                    <a:avLst/>
                  </a:prstGeom>
                  <a:solidFill>
                    <a:srgbClr val="FF9900"/>
                  </a:solidFill>
                  <a:ln w="11113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Arial" pitchFamily="34" charset="0"/>
                      <a:buChar char="•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4pPr>
                    <a:lvl5pPr marL="2057400" indent="-228600" defTabSz="898525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5pPr>
                    <a:lvl6pPr marL="25146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6pPr>
                    <a:lvl7pPr marL="29718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7pPr>
                    <a:lvl8pPr marL="34290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8pPr>
                    <a:lvl9pPr marL="38862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de-DE" altLang="de-DE" dirty="0">
                      <a:latin typeface="+mn-lt"/>
                    </a:endParaRPr>
                  </a:p>
                </p:txBody>
              </p:sp>
              <p:grpSp>
                <p:nvGrpSpPr>
                  <p:cNvPr id="113" name="Group 66"/>
                  <p:cNvGrpSpPr>
                    <a:grpSpLocks/>
                  </p:cNvGrpSpPr>
                  <p:nvPr/>
                </p:nvGrpSpPr>
                <p:grpSpPr bwMode="auto">
                  <a:xfrm>
                    <a:off x="2055" y="2564"/>
                    <a:ext cx="355" cy="771"/>
                    <a:chOff x="2055" y="2564"/>
                    <a:chExt cx="355" cy="771"/>
                  </a:xfrm>
                </p:grpSpPr>
                <p:sp>
                  <p:nvSpPr>
                    <p:cNvPr id="114" name="Line 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055" y="2959"/>
                      <a:ext cx="238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 sz="1600" dirty="0"/>
                    </a:p>
                  </p:txBody>
                </p:sp>
                <p:sp>
                  <p:nvSpPr>
                    <p:cNvPr id="118" name="Line 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320" y="2953"/>
                      <a:ext cx="90" cy="0"/>
                    </a:xfrm>
                    <a:prstGeom prst="line">
                      <a:avLst/>
                    </a:prstGeom>
                    <a:noFill/>
                    <a:ln w="50800">
                      <a:solidFill>
                        <a:srgbClr val="FFFFF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 sz="1600" dirty="0"/>
                    </a:p>
                  </p:txBody>
                </p:sp>
                <p:sp>
                  <p:nvSpPr>
                    <p:cNvPr id="116" name="Line 7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59" y="2564"/>
                      <a:ext cx="0" cy="771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 sz="1600" dirty="0"/>
                    </a:p>
                  </p:txBody>
                </p:sp>
              </p:grpSp>
            </p:grpSp>
            <p:grpSp>
              <p:nvGrpSpPr>
                <p:cNvPr id="101" name="Group 72"/>
                <p:cNvGrpSpPr>
                  <a:grpSpLocks/>
                </p:cNvGrpSpPr>
                <p:nvPr/>
              </p:nvGrpSpPr>
              <p:grpSpPr bwMode="auto">
                <a:xfrm>
                  <a:off x="135" y="2370"/>
                  <a:ext cx="1082" cy="823"/>
                  <a:chOff x="237" y="2538"/>
                  <a:chExt cx="1082" cy="823"/>
                </a:xfrm>
              </p:grpSpPr>
              <p:sp>
                <p:nvSpPr>
                  <p:cNvPr id="104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511" y="2538"/>
                    <a:ext cx="808" cy="823"/>
                  </a:xfrm>
                  <a:prstGeom prst="rect">
                    <a:avLst/>
                  </a:prstGeom>
                  <a:solidFill>
                    <a:srgbClr val="FFFF99"/>
                  </a:solidFill>
                  <a:ln w="11113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Arial" pitchFamily="34" charset="0"/>
                      <a:buChar char="•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1pPr>
                    <a:lvl2pPr marL="742950" indent="-28575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2pPr>
                    <a:lvl3pPr marL="11430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3pPr>
                    <a:lvl4pPr marL="1600200" indent="-228600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4pPr>
                    <a:lvl5pPr marL="2057400" indent="-228600" defTabSz="898525" eaLnBrk="0" hangingPunct="0">
                      <a:lnSpc>
                        <a:spcPct val="90000"/>
                      </a:lnSpc>
                      <a:spcBef>
                        <a:spcPts val="600"/>
                      </a:spcBef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5pPr>
                    <a:lvl6pPr marL="25146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6pPr>
                    <a:lvl7pPr marL="29718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7pPr>
                    <a:lvl8pPr marL="34290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8pPr>
                    <a:lvl9pPr marL="3886200" indent="-228600" defTabSz="898525" eaLnBrk="0" fontAlgn="base" hangingPunct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ct val="0"/>
                      </a:spcAft>
                      <a:buFont typeface="Symbol" pitchFamily="18" charset="2"/>
                      <a:buChar char="-"/>
                      <a:defRPr sz="1600">
                        <a:solidFill>
                          <a:schemeClr val="tx1"/>
                        </a:solidFill>
                        <a:latin typeface="TKTypeMedium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endParaRPr lang="de-DE" altLang="de-DE" dirty="0">
                      <a:latin typeface="+mn-lt"/>
                    </a:endParaRPr>
                  </a:p>
                </p:txBody>
              </p:sp>
              <p:grpSp>
                <p:nvGrpSpPr>
                  <p:cNvPr id="105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237" y="2564"/>
                    <a:ext cx="395" cy="771"/>
                    <a:chOff x="237" y="2564"/>
                    <a:chExt cx="395" cy="771"/>
                  </a:xfrm>
                </p:grpSpPr>
                <p:sp>
                  <p:nvSpPr>
                    <p:cNvPr id="106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69" y="2954"/>
                      <a:ext cx="250" cy="1"/>
                    </a:xfrm>
                    <a:prstGeom prst="line">
                      <a:avLst/>
                    </a:prstGeom>
                    <a:noFill/>
                    <a:ln w="508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de-DE" sz="1600" dirty="0"/>
                    </a:p>
                  </p:txBody>
                </p:sp>
                <p:grpSp>
                  <p:nvGrpSpPr>
                    <p:cNvPr id="107" name="Group 7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7" y="2899"/>
                      <a:ext cx="114" cy="100"/>
                      <a:chOff x="3244" y="2248"/>
                      <a:chExt cx="102" cy="100"/>
                    </a:xfrm>
                  </p:grpSpPr>
                  <p:sp>
                    <p:nvSpPr>
                      <p:cNvPr id="110" name="Line 78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3294" y="2248"/>
                        <a:ext cx="1" cy="100"/>
                      </a:xfrm>
                      <a:prstGeom prst="line">
                        <a:avLst/>
                      </a:prstGeom>
                      <a:noFill/>
                      <a:ln w="50800">
                        <a:solidFill>
                          <a:srgbClr val="FFFF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 sz="1600" dirty="0"/>
                      </a:p>
                    </p:txBody>
                  </p:sp>
                  <p:sp>
                    <p:nvSpPr>
                      <p:cNvPr id="111" name="Line 7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3244" y="2297"/>
                        <a:ext cx="102" cy="1"/>
                      </a:xfrm>
                      <a:prstGeom prst="line">
                        <a:avLst/>
                      </a:prstGeom>
                      <a:noFill/>
                      <a:ln w="50800">
                        <a:solidFill>
                          <a:srgbClr val="FFFFFF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de-DE" sz="1600" dirty="0"/>
                      </a:p>
                    </p:txBody>
                  </p:sp>
                </p:grpSp>
                <p:sp>
                  <p:nvSpPr>
                    <p:cNvPr id="108" name="Line 8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2" y="2564"/>
                      <a:ext cx="0" cy="771"/>
                    </a:xfrm>
                    <a:prstGeom prst="line">
                      <a:avLst/>
                    </a:prstGeom>
                    <a:noFill/>
                    <a:ln w="57150">
                      <a:solidFill>
                        <a:schemeClr val="tx1"/>
                      </a:solidFill>
                      <a:prstDash val="sysDot"/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de-DE" sz="1600" dirty="0"/>
                    </a:p>
                  </p:txBody>
                </p:sp>
              </p:grpSp>
            </p:grpSp>
            <p:sp>
              <p:nvSpPr>
                <p:cNvPr id="102" name="Rectangle 81"/>
                <p:cNvSpPr>
                  <a:spLocks noChangeArrowheads="1"/>
                </p:cNvSpPr>
                <p:nvPr/>
              </p:nvSpPr>
              <p:spPr bwMode="auto">
                <a:xfrm>
                  <a:off x="1220" y="2370"/>
                  <a:ext cx="53" cy="823"/>
                </a:xfrm>
                <a:prstGeom prst="rect">
                  <a:avLst/>
                </a:prstGeom>
                <a:solidFill>
                  <a:srgbClr val="CC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Arial" pitchFamily="34" charset="0"/>
                    <a:buChar char="•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4pPr>
                  <a:lvl5pPr marL="2057400" indent="-228600" defTabSz="898525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5pPr>
                  <a:lvl6pPr marL="25146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6pPr>
                  <a:lvl7pPr marL="29718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7pPr>
                  <a:lvl8pPr marL="34290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8pPr>
                  <a:lvl9pPr marL="38862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de-DE" altLang="de-DE" dirty="0">
                    <a:latin typeface="+mn-lt"/>
                  </a:endParaRPr>
                </a:p>
              </p:txBody>
            </p:sp>
            <p:sp>
              <p:nvSpPr>
                <p:cNvPr id="103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825" y="2694"/>
                  <a:ext cx="855" cy="1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bg2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Arial" pitchFamily="34" charset="0"/>
                    <a:buChar char="•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4pPr>
                  <a:lvl5pPr marL="2057400" indent="-228600" defTabSz="898525" eaLnBrk="0" hangingPunct="0">
                    <a:lnSpc>
                      <a:spcPct val="90000"/>
                    </a:lnSpc>
                    <a:spcBef>
                      <a:spcPts val="600"/>
                    </a:spcBef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5pPr>
                  <a:lvl6pPr marL="25146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6pPr>
                  <a:lvl7pPr marL="29718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7pPr>
                  <a:lvl8pPr marL="34290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8pPr>
                  <a:lvl9pPr marL="3886200" indent="-228600" defTabSz="898525" eaLnBrk="0" fontAlgn="base" hangingPunct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0"/>
                    </a:spcAft>
                    <a:buFont typeface="Symbol" pitchFamily="18" charset="2"/>
                    <a:buChar char="-"/>
                    <a:defRPr sz="1600">
                      <a:solidFill>
                        <a:schemeClr val="tx1"/>
                      </a:solidFill>
                      <a:latin typeface="TKTypeMedium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de-DE" altLang="de-DE" dirty="0" smtClean="0">
                      <a:latin typeface="+mn-lt"/>
                    </a:rPr>
                    <a:t>Elektrolyse-Zelle</a:t>
                  </a:r>
                  <a:endParaRPr lang="de-DE" altLang="de-DE" dirty="0">
                    <a:latin typeface="+mn-lt"/>
                  </a:endParaRPr>
                </a:p>
              </p:txBody>
            </p:sp>
          </p:grpSp>
          <p:sp>
            <p:nvSpPr>
              <p:cNvPr id="99" name="Rectangle 83"/>
              <p:cNvSpPr>
                <a:spLocks noChangeArrowheads="1"/>
              </p:cNvSpPr>
              <p:nvPr/>
            </p:nvSpPr>
            <p:spPr bwMode="auto">
              <a:xfrm>
                <a:off x="414" y="2365"/>
                <a:ext cx="1639" cy="82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lnSpc>
                    <a:spcPct val="90000"/>
                  </a:lnSpc>
                  <a:spcBef>
                    <a:spcPts val="600"/>
                  </a:spcBef>
                  <a:buFont typeface="Arial" pitchFamily="34" charset="0"/>
                  <a:buChar char="•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4pPr>
                <a:lvl5pPr marL="2057400" indent="-228600" defTabSz="898525" eaLnBrk="0" hangingPunct="0">
                  <a:lnSpc>
                    <a:spcPct val="90000"/>
                  </a:lnSpc>
                  <a:spcBef>
                    <a:spcPts val="600"/>
                  </a:spcBef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5pPr>
                <a:lvl6pPr marL="25146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6pPr>
                <a:lvl7pPr marL="29718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7pPr>
                <a:lvl8pPr marL="34290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8pPr>
                <a:lvl9pPr marL="3886200" indent="-228600" defTabSz="898525" eaLnBrk="0" fontAlgn="base" hangingPunct="0">
                  <a:lnSpc>
                    <a:spcPct val="90000"/>
                  </a:lnSpc>
                  <a:spcBef>
                    <a:spcPts val="600"/>
                  </a:spcBef>
                  <a:spcAft>
                    <a:spcPct val="0"/>
                  </a:spcAft>
                  <a:buFont typeface="Symbol" pitchFamily="18" charset="2"/>
                  <a:buChar char="-"/>
                  <a:defRPr sz="1600">
                    <a:solidFill>
                      <a:schemeClr val="tx1"/>
                    </a:solidFill>
                    <a:latin typeface="TKTypeMedium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de-DE" altLang="de-DE" dirty="0">
                  <a:latin typeface="+mn-lt"/>
                </a:endParaRPr>
              </a:p>
            </p:txBody>
          </p:sp>
        </p:grpSp>
        <p:sp>
          <p:nvSpPr>
            <p:cNvPr id="119" name="Text Box 106"/>
            <p:cNvSpPr txBox="1">
              <a:spLocks noChangeArrowheads="1"/>
            </p:cNvSpPr>
            <p:nvPr/>
          </p:nvSpPr>
          <p:spPr bwMode="auto">
            <a:xfrm>
              <a:off x="696913" y="4545013"/>
              <a:ext cx="1045553" cy="293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0145" tIns="50073" rIns="100145" bIns="50073">
              <a:spAutoFit/>
            </a:bodyPr>
            <a:lstStyle>
              <a:lvl1pPr defTabSz="1001713"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4 H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r>
                <a:rPr lang="de-DE" altLang="de-DE" dirty="0" smtClean="0">
                  <a:latin typeface="+mn-lt"/>
                </a:rPr>
                <a:t>O + 4 e</a:t>
              </a:r>
              <a:r>
                <a:rPr lang="de-DE" altLang="de-DE" baseline="30000" dirty="0" smtClean="0">
                  <a:latin typeface="+mn-lt"/>
                </a:rPr>
                <a:t>-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120" name="Text Box 107"/>
            <p:cNvSpPr txBox="1">
              <a:spLocks noChangeArrowheads="1"/>
            </p:cNvSpPr>
            <p:nvPr/>
          </p:nvSpPr>
          <p:spPr bwMode="auto">
            <a:xfrm>
              <a:off x="2509838" y="4545013"/>
              <a:ext cx="1069957" cy="293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0145" tIns="50073" rIns="100145" bIns="50073">
              <a:spAutoFit/>
            </a:bodyPr>
            <a:lstStyle>
              <a:lvl1pPr defTabSz="1001713"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4 OH</a:t>
              </a:r>
              <a:r>
                <a:rPr lang="de-DE" altLang="de-DE" baseline="30000" dirty="0" smtClean="0">
                  <a:latin typeface="+mn-lt"/>
                </a:rPr>
                <a:t>-</a:t>
              </a:r>
              <a:r>
                <a:rPr lang="de-DE" altLang="de-DE" dirty="0" smtClean="0">
                  <a:latin typeface="+mn-lt"/>
                </a:rPr>
                <a:t> + 2 H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121" name="Line 108"/>
            <p:cNvSpPr>
              <a:spLocks noChangeShapeType="1"/>
            </p:cNvSpPr>
            <p:nvPr/>
          </p:nvSpPr>
          <p:spPr bwMode="auto">
            <a:xfrm>
              <a:off x="2125663" y="4770438"/>
              <a:ext cx="3476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600" dirty="0"/>
            </a:p>
          </p:txBody>
        </p:sp>
        <p:sp>
          <p:nvSpPr>
            <p:cNvPr id="122" name="Rectangle 109"/>
            <p:cNvSpPr>
              <a:spLocks noChangeArrowheads="1"/>
            </p:cNvSpPr>
            <p:nvPr/>
          </p:nvSpPr>
          <p:spPr bwMode="auto">
            <a:xfrm>
              <a:off x="3135044" y="4520462"/>
              <a:ext cx="536576" cy="331787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>
                <a:latin typeface="+mn-lt"/>
              </a:endParaRPr>
            </a:p>
          </p:txBody>
        </p:sp>
        <p:sp>
          <p:nvSpPr>
            <p:cNvPr id="123" name="Text Box 110"/>
            <p:cNvSpPr txBox="1">
              <a:spLocks noChangeArrowheads="1"/>
            </p:cNvSpPr>
            <p:nvPr/>
          </p:nvSpPr>
          <p:spPr bwMode="auto">
            <a:xfrm>
              <a:off x="706439" y="4213225"/>
              <a:ext cx="573732" cy="293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0145" tIns="50073" rIns="100145" bIns="50073">
              <a:spAutoFit/>
            </a:bodyPr>
            <a:lstStyle>
              <a:lvl1pPr defTabSz="1001713"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4 OH</a:t>
              </a:r>
              <a:r>
                <a:rPr lang="de-DE" altLang="de-DE" baseline="30000" dirty="0" smtClean="0">
                  <a:latin typeface="+mn-lt"/>
                </a:rPr>
                <a:t>-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124" name="Text Box 111"/>
            <p:cNvSpPr txBox="1">
              <a:spLocks noChangeArrowheads="1"/>
            </p:cNvSpPr>
            <p:nvPr/>
          </p:nvSpPr>
          <p:spPr bwMode="auto">
            <a:xfrm>
              <a:off x="2481263" y="4213225"/>
              <a:ext cx="1404841" cy="293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0145" tIns="50073" rIns="100145" bIns="50073">
              <a:spAutoFit/>
            </a:bodyPr>
            <a:lstStyle>
              <a:lvl1pPr defTabSz="1001713"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O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r>
                <a:rPr lang="de-DE" altLang="de-DE" dirty="0" smtClean="0">
                  <a:latin typeface="+mn-lt"/>
                </a:rPr>
                <a:t> + 2 H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r>
                <a:rPr lang="de-DE" altLang="de-DE" dirty="0" smtClean="0">
                  <a:latin typeface="+mn-lt"/>
                </a:rPr>
                <a:t>O + 4 e</a:t>
              </a:r>
              <a:r>
                <a:rPr lang="de-DE" altLang="de-DE" baseline="30000" dirty="0" smtClean="0">
                  <a:latin typeface="+mn-lt"/>
                </a:rPr>
                <a:t>-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125" name="Line 112"/>
            <p:cNvSpPr>
              <a:spLocks noChangeShapeType="1"/>
            </p:cNvSpPr>
            <p:nvPr/>
          </p:nvSpPr>
          <p:spPr bwMode="auto">
            <a:xfrm>
              <a:off x="2170113" y="4405313"/>
              <a:ext cx="30003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600" dirty="0"/>
            </a:p>
          </p:txBody>
        </p:sp>
        <p:cxnSp>
          <p:nvCxnSpPr>
            <p:cNvPr id="126" name="Gerade Verbindung 125"/>
            <p:cNvCxnSpPr/>
            <p:nvPr/>
          </p:nvCxnSpPr>
          <p:spPr>
            <a:xfrm>
              <a:off x="825500" y="4941888"/>
              <a:ext cx="34940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 Box 106"/>
            <p:cNvSpPr txBox="1">
              <a:spLocks noChangeArrowheads="1"/>
            </p:cNvSpPr>
            <p:nvPr/>
          </p:nvSpPr>
          <p:spPr bwMode="auto">
            <a:xfrm>
              <a:off x="719138" y="4917765"/>
              <a:ext cx="640167" cy="293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0145" tIns="50073" rIns="100145" bIns="50073">
              <a:spAutoFit/>
            </a:bodyPr>
            <a:lstStyle>
              <a:lvl1pPr defTabSz="1001713"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2 H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r>
                <a:rPr lang="de-DE" altLang="de-DE" dirty="0" smtClean="0">
                  <a:latin typeface="+mn-lt"/>
                </a:rPr>
                <a:t>O 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128" name="Line 108"/>
            <p:cNvSpPr>
              <a:spLocks noChangeShapeType="1"/>
            </p:cNvSpPr>
            <p:nvPr/>
          </p:nvSpPr>
          <p:spPr bwMode="auto">
            <a:xfrm>
              <a:off x="2165350" y="5143190"/>
              <a:ext cx="347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 sz="1600" dirty="0"/>
            </a:p>
          </p:txBody>
        </p:sp>
        <p:sp>
          <p:nvSpPr>
            <p:cNvPr id="129" name="Text Box 111"/>
            <p:cNvSpPr txBox="1">
              <a:spLocks noChangeArrowheads="1"/>
            </p:cNvSpPr>
            <p:nvPr/>
          </p:nvSpPr>
          <p:spPr bwMode="auto">
            <a:xfrm>
              <a:off x="2519364" y="4944755"/>
              <a:ext cx="842182" cy="2937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100145" tIns="50073" rIns="100145" bIns="50073">
              <a:spAutoFit/>
            </a:bodyPr>
            <a:lstStyle>
              <a:lvl1pPr defTabSz="1001713"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1001713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1001713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de-DE" altLang="de-DE" dirty="0" smtClean="0">
                  <a:latin typeface="+mn-lt"/>
                </a:rPr>
                <a:t>O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r>
                <a:rPr lang="de-DE" altLang="de-DE" dirty="0" smtClean="0">
                  <a:latin typeface="+mn-lt"/>
                </a:rPr>
                <a:t> + 2 H</a:t>
              </a:r>
              <a:r>
                <a:rPr lang="de-DE" altLang="de-DE" baseline="-25000" dirty="0" smtClean="0">
                  <a:latin typeface="+mn-lt"/>
                </a:rPr>
                <a:t>2</a:t>
              </a:r>
              <a:endParaRPr lang="de-DE" altLang="de-DE" dirty="0">
                <a:latin typeface="+mn-lt"/>
              </a:endParaRPr>
            </a:p>
          </p:txBody>
        </p:sp>
        <p:sp>
          <p:nvSpPr>
            <p:cNvPr id="130" name="Rectangle 109"/>
            <p:cNvSpPr>
              <a:spLocks noChangeArrowheads="1"/>
            </p:cNvSpPr>
            <p:nvPr/>
          </p:nvSpPr>
          <p:spPr bwMode="auto">
            <a:xfrm>
              <a:off x="2900428" y="4954485"/>
              <a:ext cx="536576" cy="331788"/>
            </a:xfrm>
            <a:prstGeom prst="rect">
              <a:avLst/>
            </a:prstGeom>
            <a:noFill/>
            <a:ln w="28575">
              <a:solidFill>
                <a:schemeClr val="accent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ts val="600"/>
                </a:spcBef>
                <a:buFont typeface="Arial" pitchFamily="34" charset="0"/>
                <a:buChar char="•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4pPr>
              <a:lvl5pPr marL="2057400" indent="-228600" defTabSz="898525" eaLnBrk="0" hangingPunct="0">
                <a:lnSpc>
                  <a:spcPct val="90000"/>
                </a:lnSpc>
                <a:spcBef>
                  <a:spcPts val="600"/>
                </a:spcBef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5pPr>
              <a:lvl6pPr marL="25146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6pPr>
              <a:lvl7pPr marL="29718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7pPr>
              <a:lvl8pPr marL="34290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8pPr>
              <a:lvl9pPr marL="3886200" indent="-228600" defTabSz="898525" eaLnBrk="0" fontAlgn="base" hangingPunct="0">
                <a:lnSpc>
                  <a:spcPct val="90000"/>
                </a:lnSpc>
                <a:spcBef>
                  <a:spcPts val="600"/>
                </a:spcBef>
                <a:spcAft>
                  <a:spcPct val="0"/>
                </a:spcAft>
                <a:buFont typeface="Symbol" pitchFamily="18" charset="2"/>
                <a:buChar char="-"/>
                <a:defRPr sz="1600">
                  <a:solidFill>
                    <a:schemeClr val="tx1"/>
                  </a:solidFill>
                  <a:latin typeface="TKTypeMedium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de-DE" altLang="de-DE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4329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www.google.de/url?source=imglanding&amp;ct=img&amp;q=http://www.chemanager-online.com/sites/chemanager-online.com/files/images/special/7736_preview.jpg&amp;sa=X&amp;ei=HuSsVJScG5TtaMSdgKgP&amp;ved=0CAkQ8wc&amp;usg=AFQjCNEjt08NNaAZUJWZkvwW1zVjptin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963" y="1555428"/>
            <a:ext cx="5509009" cy="3668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 Wesentlicher Beitrag zur Energiespeicherung</a:t>
            </a:r>
            <a:br>
              <a:rPr lang="de-DE" dirty="0"/>
            </a:br>
            <a:r>
              <a:rPr lang="de-DE" dirty="0"/>
              <a:t>      - für </a:t>
            </a:r>
            <a:r>
              <a:rPr lang="de-DE" dirty="0">
                <a:solidFill>
                  <a:schemeClr val="accent5"/>
                </a:solidFill>
              </a:rPr>
              <a:t>große Mengen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      - und </a:t>
            </a:r>
            <a:r>
              <a:rPr lang="de-DE" dirty="0">
                <a:solidFill>
                  <a:schemeClr val="accent5"/>
                </a:solidFill>
              </a:rPr>
              <a:t>längere Zeiträume</a:t>
            </a:r>
          </a:p>
          <a:p>
            <a:endParaRPr lang="de-DE" dirty="0"/>
          </a:p>
          <a:p>
            <a:r>
              <a:rPr lang="de-DE" dirty="0" smtClean="0"/>
              <a:t>Mögliche </a:t>
            </a:r>
            <a:r>
              <a:rPr lang="de-DE" dirty="0"/>
              <a:t>Speicherarten:</a:t>
            </a:r>
          </a:p>
          <a:p>
            <a:pPr lvl="1"/>
            <a:r>
              <a:rPr lang="de-DE" dirty="0" smtClean="0"/>
              <a:t>direkt </a:t>
            </a:r>
            <a:r>
              <a:rPr lang="de-DE" dirty="0"/>
              <a:t>als Wasserstoff,</a:t>
            </a:r>
          </a:p>
          <a:p>
            <a:pPr lvl="1"/>
            <a:r>
              <a:rPr lang="de-DE" dirty="0" smtClean="0"/>
              <a:t>als </a:t>
            </a:r>
            <a:r>
              <a:rPr lang="de-DE" dirty="0"/>
              <a:t>Wasserstoff-enthaltende Moleküle wie</a:t>
            </a:r>
            <a:br>
              <a:rPr lang="de-DE" dirty="0"/>
            </a:br>
            <a:r>
              <a:rPr lang="de-DE" dirty="0" smtClean="0"/>
              <a:t>z</a:t>
            </a:r>
            <a:r>
              <a:rPr lang="de-DE" dirty="0"/>
              <a:t>. B. Methan über den </a:t>
            </a:r>
            <a:r>
              <a:rPr lang="de-DE" dirty="0" err="1"/>
              <a:t>Sabbatier</a:t>
            </a:r>
            <a:r>
              <a:rPr lang="de-DE" dirty="0"/>
              <a:t>-Prozess </a:t>
            </a:r>
            <a:br>
              <a:rPr lang="de-DE" dirty="0"/>
            </a:br>
            <a:r>
              <a:rPr lang="de-DE" dirty="0" smtClean="0"/>
              <a:t>oder </a:t>
            </a:r>
            <a:r>
              <a:rPr lang="de-DE" dirty="0"/>
              <a:t>Ammoniak über die </a:t>
            </a:r>
            <a:r>
              <a:rPr lang="de-DE" dirty="0" smtClean="0"/>
              <a:t>Haber-Bosch-Route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      </a:t>
            </a:r>
          </a:p>
          <a:p>
            <a:r>
              <a:rPr lang="de-DE" dirty="0"/>
              <a:t>Alternative Verwendung als klassischer Chemie-Rohstoff für vielfältige Prozesse und Einsatzzwecke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434" y="260351"/>
            <a:ext cx="11519999" cy="615553"/>
          </a:xfrm>
        </p:spPr>
        <p:txBody>
          <a:bodyPr/>
          <a:lstStyle/>
          <a:p>
            <a:r>
              <a:rPr lang="de-DE" altLang="de-DE" dirty="0" smtClean="0"/>
              <a:t>Wasserelektrolyse</a:t>
            </a:r>
            <a:br>
              <a:rPr lang="de-DE" altLang="de-DE" dirty="0" smtClean="0"/>
            </a:br>
            <a:r>
              <a:rPr lang="de-DE" altLang="de-DE" sz="1800" dirty="0" smtClean="0">
                <a:solidFill>
                  <a:schemeClr val="tx1"/>
                </a:solidFill>
              </a:rPr>
              <a:t>Eine große Nische in der Energielandschaft von Morgen</a:t>
            </a:r>
            <a:endParaRPr lang="de-DE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2296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>
              <a:defRPr/>
            </a:pPr>
            <a:r>
              <a:rPr lang="de-DE" altLang="de-DE" dirty="0" smtClean="0"/>
              <a:t>Wasserelektrolyse</a:t>
            </a:r>
            <a:br>
              <a:rPr lang="de-DE" altLang="de-DE" dirty="0" smtClean="0"/>
            </a:br>
            <a:r>
              <a:rPr lang="de-DE" altLang="en-US" sz="1800" dirty="0" smtClean="0">
                <a:solidFill>
                  <a:schemeClr val="tx1"/>
                </a:solidFill>
              </a:rPr>
              <a:t>Zusammenfassung und Ausblick</a:t>
            </a:r>
            <a:endParaRPr lang="de-DE" altLang="de-DE" sz="1800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Im Rahmen der Entwicklung liegt der Fokus auch weiterhin auf</a:t>
            </a:r>
            <a:r>
              <a:rPr lang="de-DE" dirty="0" smtClean="0"/>
              <a:t>:</a:t>
            </a:r>
          </a:p>
          <a:p>
            <a:pPr lvl="1">
              <a:spcBef>
                <a:spcPts val="0"/>
              </a:spcBef>
            </a:pPr>
            <a:r>
              <a:rPr lang="de-DE" dirty="0" smtClean="0"/>
              <a:t>Separatoren</a:t>
            </a:r>
          </a:p>
          <a:p>
            <a:pPr lvl="1">
              <a:spcBef>
                <a:spcPts val="0"/>
              </a:spcBef>
            </a:pPr>
            <a:r>
              <a:rPr lang="de-DE" dirty="0" smtClean="0"/>
              <a:t>Beschichtungen</a:t>
            </a:r>
          </a:p>
          <a:p>
            <a:pPr lvl="1">
              <a:spcBef>
                <a:spcPts val="0"/>
              </a:spcBef>
            </a:pPr>
            <a:r>
              <a:rPr lang="de-DE" dirty="0" smtClean="0"/>
              <a:t>Materialien </a:t>
            </a:r>
            <a:r>
              <a:rPr lang="de-DE" dirty="0"/>
              <a:t>für die </a:t>
            </a:r>
            <a:r>
              <a:rPr lang="de-DE" dirty="0" smtClean="0"/>
              <a:t>Halbschalen</a:t>
            </a:r>
            <a:endParaRPr lang="de-DE" dirty="0"/>
          </a:p>
          <a:p>
            <a:r>
              <a:rPr lang="de-DE" dirty="0"/>
              <a:t>2.7 m² Testzellen werden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im </a:t>
            </a:r>
            <a:r>
              <a:rPr lang="de-DE" dirty="0"/>
              <a:t>dritten Quartal  2015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ihren </a:t>
            </a:r>
            <a:r>
              <a:rPr lang="de-DE" dirty="0"/>
              <a:t>Betrieb aufnehmen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Picture 4" descr="C:\Users\10391024\Desktop\WEL 12122013\IMG_33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791" y="3032956"/>
            <a:ext cx="3395741" cy="254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10391024\Desktop\WEL 12122013\IMG_33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780" y="3032956"/>
            <a:ext cx="1911275" cy="254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C:\Users\10391024\Desktop\WEL 12122013\IMG_33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393" y="3032956"/>
            <a:ext cx="3393247" cy="254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72"/>
          <p:cNvSpPr>
            <a:spLocks noChangeArrowheads="1"/>
          </p:cNvSpPr>
          <p:nvPr/>
        </p:nvSpPr>
        <p:spPr bwMode="auto">
          <a:xfrm>
            <a:off x="0" y="5732934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marL="1588" eaLnBrk="0" hangingPunct="0">
              <a:lnSpc>
                <a:spcPct val="90000"/>
              </a:lnSpc>
              <a:defRPr/>
            </a:pPr>
            <a:r>
              <a:rPr lang="de-DE" sz="1600" kern="0" dirty="0">
                <a:solidFill>
                  <a:srgbClr val="FFFFFF"/>
                </a:solidFill>
              </a:rPr>
              <a:t>Marktreife soll </a:t>
            </a:r>
            <a:r>
              <a:rPr lang="de-DE" sz="1600" kern="0" dirty="0" smtClean="0">
                <a:solidFill>
                  <a:srgbClr val="FFFFFF"/>
                </a:solidFill>
              </a:rPr>
              <a:t>2017 erreicht werden</a:t>
            </a:r>
            <a:endParaRPr lang="de-DE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537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334434" y="260352"/>
            <a:ext cx="11519999" cy="615553"/>
          </a:xfrm>
        </p:spPr>
        <p:txBody>
          <a:bodyPr/>
          <a:lstStyle/>
          <a:p>
            <a:r>
              <a:rPr lang="de-DE" dirty="0" smtClean="0"/>
              <a:t>Energiespeicher</a:t>
            </a:r>
            <a:br>
              <a:rPr lang="de-DE" dirty="0" smtClean="0"/>
            </a:br>
            <a:r>
              <a:rPr lang="de-DE" sz="1800" dirty="0" smtClean="0">
                <a:solidFill>
                  <a:schemeClr val="tx1"/>
                </a:solidFill>
              </a:rPr>
              <a:t>Überblick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Freihandform 5"/>
          <p:cNvSpPr/>
          <p:nvPr/>
        </p:nvSpPr>
        <p:spPr>
          <a:xfrm>
            <a:off x="1" y="1561236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Energiespeicher – Was sind Energiespeicher? Warum brauchen wir sie?</a:t>
            </a:r>
          </a:p>
        </p:txBody>
      </p:sp>
      <p:sp>
        <p:nvSpPr>
          <p:cNvPr id="11" name="Freihandform 6"/>
          <p:cNvSpPr/>
          <p:nvPr/>
        </p:nvSpPr>
        <p:spPr>
          <a:xfrm>
            <a:off x="1" y="2138131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 err="1">
                <a:solidFill>
                  <a:srgbClr val="4B5564"/>
                </a:solidFill>
              </a:rPr>
              <a:t>Redox</a:t>
            </a:r>
            <a:r>
              <a:rPr lang="de-DE" sz="1600" dirty="0">
                <a:solidFill>
                  <a:srgbClr val="4B5564"/>
                </a:solidFill>
              </a:rPr>
              <a:t>-Flow-Speicher</a:t>
            </a:r>
          </a:p>
        </p:txBody>
      </p:sp>
      <p:sp>
        <p:nvSpPr>
          <p:cNvPr id="12" name="Freihandform 7"/>
          <p:cNvSpPr/>
          <p:nvPr/>
        </p:nvSpPr>
        <p:spPr>
          <a:xfrm>
            <a:off x="1" y="2705501"/>
            <a:ext cx="11040533" cy="4081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rgbClr val="4B5564"/>
                </a:solidFill>
              </a:rPr>
              <a:t>Wasserelektrolyse</a:t>
            </a:r>
          </a:p>
        </p:txBody>
      </p:sp>
      <p:sp>
        <p:nvSpPr>
          <p:cNvPr id="13" name="Freihandform 10"/>
          <p:cNvSpPr/>
          <p:nvPr/>
        </p:nvSpPr>
        <p:spPr>
          <a:xfrm>
            <a:off x="1" y="3272870"/>
            <a:ext cx="11040533" cy="4081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000" tIns="0" rIns="111221" bIns="0" numCol="1" spcCol="1270" anchor="ctr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600" dirty="0">
                <a:solidFill>
                  <a:schemeClr val="bg1"/>
                </a:solidFill>
              </a:rPr>
              <a:t>Markt und Ausblick</a:t>
            </a:r>
          </a:p>
        </p:txBody>
      </p:sp>
    </p:spTree>
    <p:extLst>
      <p:ext uri="{BB962C8B-B14F-4D97-AF65-F5344CB8AC3E}">
        <p14:creationId xmlns:p14="http://schemas.microsoft.com/office/powerpoint/2010/main" val="7664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5146521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think-cell Folie" r:id="rId6" imgW="344" imgH="344" progId="TCLayout.ActiveDocument.1">
                  <p:embed/>
                </p:oleObj>
              </mc:Choice>
              <mc:Fallback>
                <p:oleObj name="think-cell Folie" r:id="rId6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8873" y="-6706"/>
            <a:ext cx="11163127" cy="523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"/>
            <a:ext cx="211667" cy="158751"/>
          </a:xfrm>
          <a:prstGeom prst="rect">
            <a:avLst/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400" dirty="0">
              <a:latin typeface="Arial" pitchFamily="34" charset="0"/>
              <a:sym typeface="TKTypeRegular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8675" name="Rectangle 4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338554"/>
          </a:xfrm>
        </p:spPr>
        <p:txBody>
          <a:bodyPr/>
          <a:lstStyle/>
          <a:p>
            <a:r>
              <a:rPr lang="de-DE" altLang="de-DE" dirty="0" smtClean="0"/>
              <a:t>Energiespeicher</a:t>
            </a:r>
            <a:br>
              <a:rPr lang="de-DE" altLang="de-DE" dirty="0" smtClean="0"/>
            </a:br>
            <a:r>
              <a:rPr lang="de-DE" altLang="de-DE" sz="1800" dirty="0">
                <a:solidFill>
                  <a:schemeClr val="tx1"/>
                </a:solidFill>
              </a:rPr>
              <a:t>Markt</a:t>
            </a:r>
            <a:endParaRPr lang="de-DE" altLang="en-US" sz="1800" dirty="0">
              <a:solidFill>
                <a:schemeClr val="tx1"/>
              </a:solidFill>
            </a:endParaRPr>
          </a:p>
        </p:txBody>
      </p:sp>
      <p:pic>
        <p:nvPicPr>
          <p:cNvPr id="32" name="Picture 28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7" b="20113"/>
          <a:stretch/>
        </p:blipFill>
        <p:spPr bwMode="auto">
          <a:xfrm>
            <a:off x="143048" y="6077810"/>
            <a:ext cx="10885315" cy="23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feld 32"/>
          <p:cNvSpPr txBox="1"/>
          <p:nvPr/>
        </p:nvSpPr>
        <p:spPr>
          <a:xfrm>
            <a:off x="334963" y="5913225"/>
            <a:ext cx="3060700" cy="16721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Status: installiert, in Betrieb und in Fertigstellung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4563533" y="4609636"/>
            <a:ext cx="1964267" cy="87818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2800" dirty="0">
                <a:solidFill>
                  <a:schemeClr val="accent6"/>
                </a:solidFill>
              </a:rPr>
              <a:t>4,91 GW</a:t>
            </a:r>
          </a:p>
          <a:p>
            <a:pPr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2800" dirty="0">
                <a:solidFill>
                  <a:schemeClr val="accent6"/>
                </a:solidFill>
              </a:rPr>
              <a:t>754 Projekte</a:t>
            </a:r>
          </a:p>
        </p:txBody>
      </p:sp>
      <p:sp>
        <p:nvSpPr>
          <p:cNvPr id="17" name="Rechteck 16"/>
          <p:cNvSpPr/>
          <p:nvPr/>
        </p:nvSpPr>
        <p:spPr>
          <a:xfrm>
            <a:off x="8502848" y="3021187"/>
            <a:ext cx="1625600" cy="1631949"/>
          </a:xfrm>
          <a:prstGeom prst="rect">
            <a:avLst/>
          </a:prstGeom>
          <a:noFill/>
          <a:ln w="19050">
            <a:solidFill>
              <a:schemeClr val="bg2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439" y="350615"/>
            <a:ext cx="3527599" cy="30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783" y="3122787"/>
            <a:ext cx="1452033" cy="142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2861320"/>
            <a:ext cx="16256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feld 24"/>
          <p:cNvSpPr txBox="1"/>
          <p:nvPr/>
        </p:nvSpPr>
        <p:spPr>
          <a:xfrm>
            <a:off x="1481667" y="4078403"/>
            <a:ext cx="1193800" cy="16721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w/o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pumped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hydro</a:t>
            </a:r>
            <a:endParaRPr lang="de-D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Rechteck 25"/>
          <p:cNvSpPr/>
          <p:nvPr/>
        </p:nvSpPr>
        <p:spPr>
          <a:xfrm>
            <a:off x="1204536" y="2780928"/>
            <a:ext cx="1625600" cy="1631949"/>
          </a:xfrm>
          <a:prstGeom prst="rect">
            <a:avLst/>
          </a:prstGeom>
          <a:noFill/>
          <a:ln w="19050">
            <a:solidFill>
              <a:schemeClr val="bg2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9200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3790729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6" name="think-cell Folie" r:id="rId6" imgW="344" imgH="344" progId="TCLayout.ActiveDocument.1">
                  <p:embed/>
                </p:oleObj>
              </mc:Choice>
              <mc:Fallback>
                <p:oleObj name="think-cell Folie" r:id="rId6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8873" y="-6706"/>
            <a:ext cx="11163127" cy="523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hteck 26"/>
          <p:cNvSpPr/>
          <p:nvPr/>
        </p:nvSpPr>
        <p:spPr>
          <a:xfrm>
            <a:off x="8502848" y="3021187"/>
            <a:ext cx="1625600" cy="1631949"/>
          </a:xfrm>
          <a:prstGeom prst="rect">
            <a:avLst/>
          </a:prstGeom>
          <a:noFill/>
          <a:ln w="19050">
            <a:solidFill>
              <a:schemeClr val="bg2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439" y="350615"/>
            <a:ext cx="3527599" cy="30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2861320"/>
            <a:ext cx="16256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feld 23"/>
          <p:cNvSpPr txBox="1"/>
          <p:nvPr/>
        </p:nvSpPr>
        <p:spPr>
          <a:xfrm>
            <a:off x="1481667" y="4078403"/>
            <a:ext cx="1193800" cy="16721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  <a:defRPr/>
            </a:pP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w/o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pumped</a:t>
            </a:r>
            <a:r>
              <a:rPr lang="de-DE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bg1">
                    <a:lumMod val="50000"/>
                  </a:schemeClr>
                </a:solidFill>
              </a:rPr>
              <a:t>hydro</a:t>
            </a:r>
            <a:endParaRPr lang="de-DE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783" y="3122787"/>
            <a:ext cx="1452033" cy="142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"/>
            <a:ext cx="211667" cy="158751"/>
          </a:xfrm>
          <a:prstGeom prst="rect">
            <a:avLst/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400" dirty="0">
              <a:latin typeface="Arial" pitchFamily="34" charset="0"/>
              <a:sym typeface="TKTypeRegular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338554"/>
          </a:xfrm>
        </p:spPr>
        <p:txBody>
          <a:bodyPr/>
          <a:lstStyle/>
          <a:p>
            <a:r>
              <a:rPr lang="de-DE" altLang="de-DE" dirty="0" smtClean="0"/>
              <a:t>Energiespeicher</a:t>
            </a:r>
            <a:br>
              <a:rPr lang="de-DE" altLang="de-DE" dirty="0" smtClean="0"/>
            </a:br>
            <a:r>
              <a:rPr lang="de-DE" altLang="de-DE" sz="1800">
                <a:solidFill>
                  <a:schemeClr val="tx1"/>
                </a:solidFill>
              </a:rPr>
              <a:t>Markt</a:t>
            </a:r>
            <a:endParaRPr lang="de-DE" altLang="en-US" sz="1800" dirty="0">
              <a:solidFill>
                <a:schemeClr val="tx1"/>
              </a:solidFill>
            </a:endParaRPr>
          </a:p>
        </p:txBody>
      </p:sp>
      <p:sp>
        <p:nvSpPr>
          <p:cNvPr id="28" name="AutoShape 72"/>
          <p:cNvSpPr>
            <a:spLocks noChangeArrowheads="1"/>
          </p:cNvSpPr>
          <p:nvPr/>
        </p:nvSpPr>
        <p:spPr bwMode="auto">
          <a:xfrm>
            <a:off x="0" y="5732934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marL="630238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600" dirty="0">
                <a:solidFill>
                  <a:srgbClr val="FFFFFF"/>
                </a:solidFill>
              </a:rPr>
              <a:t>Bis jetzt nur einige, wenige elektrochemische Energiespeichersysteme</a:t>
            </a:r>
          </a:p>
        </p:txBody>
      </p:sp>
      <p:pic>
        <p:nvPicPr>
          <p:cNvPr id="29713" name="Picture 7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1" t="22384" r="11563" b="18092"/>
          <a:stretch/>
        </p:blipFill>
        <p:spPr bwMode="auto">
          <a:xfrm>
            <a:off x="373855" y="5857875"/>
            <a:ext cx="185739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AutoShape 72"/>
          <p:cNvSpPr>
            <a:spLocks noChangeArrowheads="1"/>
          </p:cNvSpPr>
          <p:nvPr/>
        </p:nvSpPr>
        <p:spPr bwMode="auto">
          <a:xfrm>
            <a:off x="0" y="5288502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marL="630238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600" dirty="0">
                <a:solidFill>
                  <a:srgbClr val="FFFFFF"/>
                </a:solidFill>
              </a:rPr>
              <a:t>Keine nennenswerte Anzahl an Wasserstoffspeicher</a:t>
            </a:r>
          </a:p>
        </p:txBody>
      </p:sp>
      <p:pic>
        <p:nvPicPr>
          <p:cNvPr id="29714" name="Picture 8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19571" r="15774" b="13763"/>
          <a:stretch/>
        </p:blipFill>
        <p:spPr bwMode="auto">
          <a:xfrm>
            <a:off x="395288" y="5407819"/>
            <a:ext cx="1643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AutoShape 72"/>
          <p:cNvSpPr>
            <a:spLocks noChangeArrowheads="1"/>
          </p:cNvSpPr>
          <p:nvPr/>
        </p:nvSpPr>
        <p:spPr bwMode="auto">
          <a:xfrm>
            <a:off x="0" y="4866077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marL="630238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600" dirty="0">
                <a:solidFill>
                  <a:srgbClr val="FFFFFF"/>
                </a:solidFill>
              </a:rPr>
              <a:t>Haupts. Solarkraftwerke mit </a:t>
            </a:r>
            <a:r>
              <a:rPr lang="de-DE" altLang="de-DE" sz="1600" dirty="0" err="1">
                <a:solidFill>
                  <a:srgbClr val="FFFFFF"/>
                </a:solidFill>
              </a:rPr>
              <a:t>therm</a:t>
            </a:r>
            <a:r>
              <a:rPr lang="de-DE" altLang="de-DE" sz="1600" dirty="0">
                <a:solidFill>
                  <a:srgbClr val="FFFFFF"/>
                </a:solidFill>
              </a:rPr>
              <a:t>. Speichern und einige </a:t>
            </a:r>
            <a:r>
              <a:rPr lang="de-DE" altLang="de-DE" sz="1600" dirty="0" err="1">
                <a:solidFill>
                  <a:srgbClr val="FFFFFF"/>
                </a:solidFill>
              </a:rPr>
              <a:t>elektromech</a:t>
            </a:r>
            <a:r>
              <a:rPr lang="de-DE" altLang="de-DE" sz="1600" dirty="0">
                <a:solidFill>
                  <a:srgbClr val="FFFFFF"/>
                </a:solidFill>
              </a:rPr>
              <a:t>. </a:t>
            </a:r>
            <a:r>
              <a:rPr lang="de-DE" altLang="de-DE" sz="1600" dirty="0" err="1">
                <a:solidFill>
                  <a:srgbClr val="FFFFFF"/>
                </a:solidFill>
              </a:rPr>
              <a:t>Speicherysteme</a:t>
            </a:r>
            <a:endParaRPr lang="de-DE" altLang="de-DE" sz="1600" dirty="0">
              <a:solidFill>
                <a:srgbClr val="FFFFFF"/>
              </a:solidFill>
            </a:endParaRPr>
          </a:p>
        </p:txBody>
      </p:sp>
      <p:pic>
        <p:nvPicPr>
          <p:cNvPr id="29715" name="Picture 9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22424" r="15774" b="21623"/>
          <a:stretch/>
        </p:blipFill>
        <p:spPr bwMode="auto">
          <a:xfrm>
            <a:off x="395288" y="4991100"/>
            <a:ext cx="164306" cy="11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16" name="Picture 10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5" t="22424" r="14999" b="21623"/>
          <a:stretch/>
        </p:blipFill>
        <p:spPr bwMode="auto">
          <a:xfrm>
            <a:off x="638175" y="4991100"/>
            <a:ext cx="166688" cy="11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hteck 34"/>
          <p:cNvSpPr/>
          <p:nvPr/>
        </p:nvSpPr>
        <p:spPr>
          <a:xfrm>
            <a:off x="1204536" y="2780928"/>
            <a:ext cx="1625600" cy="1631949"/>
          </a:xfrm>
          <a:prstGeom prst="rect">
            <a:avLst/>
          </a:prstGeom>
          <a:noFill/>
          <a:ln w="19050">
            <a:solidFill>
              <a:schemeClr val="bg2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998" tIns="60958" rIns="95998" bIns="60958" anchor="ctr"/>
          <a:lstStyle/>
          <a:p>
            <a:pPr algn="ctr">
              <a:lnSpc>
                <a:spcPct val="90000"/>
              </a:lnSpc>
              <a:spcAft>
                <a:spcPts val="800"/>
              </a:spcAft>
              <a:defRPr/>
            </a:pPr>
            <a:endParaRPr lang="de-DE" sz="2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58643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358888" y="524677"/>
            <a:ext cx="11593763" cy="5400600"/>
          </a:xfrm>
          <a:prstGeom prst="rect">
            <a:avLst/>
          </a:prstGeom>
          <a:noFill/>
        </p:spPr>
        <p:txBody>
          <a:bodyPr/>
          <a:lstStyle/>
          <a:p>
            <a:endParaRPr lang="de-DE"/>
          </a:p>
        </p:txBody>
      </p:sp>
      <p:sp>
        <p:nvSpPr>
          <p:cNvPr id="8" name="Form 7"/>
          <p:cNvSpPr/>
          <p:nvPr/>
        </p:nvSpPr>
        <p:spPr>
          <a:xfrm>
            <a:off x="1808070" y="524677"/>
            <a:ext cx="8640960" cy="5400600"/>
          </a:xfrm>
          <a:prstGeom prst="swooshArrow">
            <a:avLst>
              <a:gd name="adj1" fmla="val 25000"/>
              <a:gd name="adj2" fmla="val 25000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55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tint val="5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de-DE"/>
          </a:p>
        </p:txBody>
      </p:sp>
      <p:sp>
        <p:nvSpPr>
          <p:cNvPr id="9" name="Ellipse 8"/>
          <p:cNvSpPr/>
          <p:nvPr/>
        </p:nvSpPr>
        <p:spPr>
          <a:xfrm>
            <a:off x="8428341" y="1619918"/>
            <a:ext cx="639431" cy="639431"/>
          </a:xfrm>
          <a:prstGeom prst="ellipse">
            <a:avLst/>
          </a:pr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10" name="Freihandform 9"/>
          <p:cNvSpPr/>
          <p:nvPr/>
        </p:nvSpPr>
        <p:spPr>
          <a:xfrm>
            <a:off x="5291673" y="1939634"/>
            <a:ext cx="3456384" cy="3985642"/>
          </a:xfrm>
          <a:custGeom>
            <a:avLst/>
            <a:gdLst>
              <a:gd name="connsiteX0" fmla="*/ 576076 w 3456384"/>
              <a:gd name="connsiteY0" fmla="*/ 0 h 3985642"/>
              <a:gd name="connsiteX1" fmla="*/ 3456384 w 3456384"/>
              <a:gd name="connsiteY1" fmla="*/ 0 h 3985642"/>
              <a:gd name="connsiteX2" fmla="*/ 3456384 w 3456384"/>
              <a:gd name="connsiteY2" fmla="*/ 0 h 3985642"/>
              <a:gd name="connsiteX3" fmla="*/ 3456384 w 3456384"/>
              <a:gd name="connsiteY3" fmla="*/ 3409566 h 3985642"/>
              <a:gd name="connsiteX4" fmla="*/ 2880308 w 3456384"/>
              <a:gd name="connsiteY4" fmla="*/ 3985642 h 3985642"/>
              <a:gd name="connsiteX5" fmla="*/ 0 w 3456384"/>
              <a:gd name="connsiteY5" fmla="*/ 3985642 h 3985642"/>
              <a:gd name="connsiteX6" fmla="*/ 0 w 3456384"/>
              <a:gd name="connsiteY6" fmla="*/ 3985642 h 3985642"/>
              <a:gd name="connsiteX7" fmla="*/ 0 w 3456384"/>
              <a:gd name="connsiteY7" fmla="*/ 576076 h 3985642"/>
              <a:gd name="connsiteX8" fmla="*/ 576076 w 3456384"/>
              <a:gd name="connsiteY8" fmla="*/ 0 h 398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56384" h="3985642">
                <a:moveTo>
                  <a:pt x="576076" y="0"/>
                </a:moveTo>
                <a:lnTo>
                  <a:pt x="3456384" y="0"/>
                </a:lnTo>
                <a:lnTo>
                  <a:pt x="3456384" y="0"/>
                </a:lnTo>
                <a:lnTo>
                  <a:pt x="3456384" y="3409566"/>
                </a:lnTo>
                <a:cubicBezTo>
                  <a:pt x="3456384" y="3727724"/>
                  <a:pt x="3198466" y="3985642"/>
                  <a:pt x="2880308" y="3985642"/>
                </a:cubicBezTo>
                <a:lnTo>
                  <a:pt x="0" y="3985642"/>
                </a:lnTo>
                <a:lnTo>
                  <a:pt x="0" y="3985642"/>
                </a:lnTo>
                <a:lnTo>
                  <a:pt x="0" y="576076"/>
                </a:lnTo>
                <a:cubicBezTo>
                  <a:pt x="0" y="257918"/>
                  <a:pt x="257918" y="0"/>
                  <a:pt x="576076" y="0"/>
                </a:cubicBez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8727" tIns="168727" rIns="507548" bIns="168727" numCol="1" spcCol="1270" anchor="t" anchorCtr="0">
            <a:noAutofit/>
          </a:bodyPr>
          <a:lstStyle/>
          <a:p>
            <a:pPr lvl="0" algn="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de-DE" sz="1600" kern="1200" dirty="0"/>
          </a:p>
        </p:txBody>
      </p:sp>
      <p:sp>
        <p:nvSpPr>
          <p:cNvPr id="30727" name="Rectangle 3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"/>
            <a:ext cx="211667" cy="158751"/>
          </a:xfrm>
          <a:prstGeom prst="rect">
            <a:avLst/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de-DE" altLang="de-DE" sz="2400" dirty="0">
              <a:latin typeface="Arial" pitchFamily="34" charset="0"/>
              <a:sym typeface="TKTypeRegular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0728" name="Rectangle 4"/>
          <p:cNvSpPr>
            <a:spLocks noGrp="1" noChangeArrowheads="1"/>
          </p:cNvSpPr>
          <p:nvPr>
            <p:ph type="title"/>
          </p:nvPr>
        </p:nvSpPr>
        <p:spPr>
          <a:xfrm>
            <a:off x="334434" y="260351"/>
            <a:ext cx="11519999" cy="338554"/>
          </a:xfrm>
        </p:spPr>
        <p:txBody>
          <a:bodyPr/>
          <a:lstStyle/>
          <a:p>
            <a:r>
              <a:rPr lang="de-DE" altLang="de-DE" dirty="0" smtClean="0"/>
              <a:t>Energiespeicher</a:t>
            </a:r>
            <a:br>
              <a:rPr lang="de-DE" altLang="de-DE" dirty="0" smtClean="0"/>
            </a:br>
            <a:r>
              <a:rPr lang="de-DE" altLang="de-DE" sz="1800" dirty="0">
                <a:solidFill>
                  <a:schemeClr val="tx1"/>
                </a:solidFill>
              </a:rPr>
              <a:t>Ausblick</a:t>
            </a:r>
            <a:endParaRPr lang="de-DE" altLang="en-US" sz="1800" dirty="0">
              <a:solidFill>
                <a:schemeClr val="tx1"/>
              </a:solidFill>
            </a:endParaRPr>
          </a:p>
        </p:txBody>
      </p:sp>
      <p:sp>
        <p:nvSpPr>
          <p:cNvPr id="30729" name="Rechteck 1"/>
          <p:cNvSpPr>
            <a:spLocks noChangeArrowheads="1"/>
          </p:cNvSpPr>
          <p:nvPr/>
        </p:nvSpPr>
        <p:spPr bwMode="auto">
          <a:xfrm>
            <a:off x="1225551" y="2315202"/>
            <a:ext cx="6070600" cy="86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dirty="0" smtClean="0"/>
              <a:t>Navigant Research forecasts that the installed capacity of energy storage systems for solar and wind power integration will total </a:t>
            </a:r>
            <a:br>
              <a:rPr lang="en-US" altLang="de-DE" dirty="0" smtClean="0"/>
            </a:br>
            <a:r>
              <a:rPr lang="en-US" altLang="de-DE" dirty="0" smtClean="0"/>
              <a:t>21.8 GW from 2013 to 2023.</a:t>
            </a:r>
            <a:endParaRPr lang="en-US" altLang="de-DE" dirty="0"/>
          </a:p>
        </p:txBody>
      </p:sp>
      <p:sp>
        <p:nvSpPr>
          <p:cNvPr id="30731" name="Rechteck 2"/>
          <p:cNvSpPr>
            <a:spLocks noChangeArrowheads="1"/>
          </p:cNvSpPr>
          <p:nvPr/>
        </p:nvSpPr>
        <p:spPr bwMode="auto">
          <a:xfrm>
            <a:off x="4777319" y="3719509"/>
            <a:ext cx="3238500" cy="110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dirty="0" smtClean="0"/>
              <a:t>The grid-connected energy storage market is set to explode, reaching a total of over 40 GW of installations by 2022.</a:t>
            </a:r>
            <a:endParaRPr lang="en-US" altLang="de-DE" dirty="0"/>
          </a:p>
        </p:txBody>
      </p:sp>
      <p:sp>
        <p:nvSpPr>
          <p:cNvPr id="30734" name="Rechteck 3"/>
          <p:cNvSpPr>
            <a:spLocks noChangeArrowheads="1"/>
          </p:cNvSpPr>
          <p:nvPr/>
        </p:nvSpPr>
        <p:spPr bwMode="auto">
          <a:xfrm>
            <a:off x="406401" y="4270371"/>
            <a:ext cx="4152900" cy="86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dirty="0" smtClean="0"/>
              <a:t>Nearly 56 Gigawatts of new long-duration energy storage to be installed from 2012 to 2022.</a:t>
            </a:r>
            <a:endParaRPr lang="en-US" altLang="de-DE" dirty="0"/>
          </a:p>
        </p:txBody>
      </p:sp>
      <p:sp>
        <p:nvSpPr>
          <p:cNvPr id="30736" name="Rechteck 15"/>
          <p:cNvSpPr>
            <a:spLocks noChangeArrowheads="1"/>
          </p:cNvSpPr>
          <p:nvPr/>
        </p:nvSpPr>
        <p:spPr bwMode="auto">
          <a:xfrm>
            <a:off x="7584019" y="858834"/>
            <a:ext cx="3983567" cy="110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TKTypeMedium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4pPr>
            <a:lvl5pPr marL="2057400" indent="-228600" defTabSz="898525" eaLnBrk="0" hangingPunct="0">
              <a:lnSpc>
                <a:spcPct val="90000"/>
              </a:lnSpc>
              <a:spcBef>
                <a:spcPts val="600"/>
              </a:spcBef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5pPr>
            <a:lvl6pPr marL="25146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6pPr>
            <a:lvl7pPr marL="29718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7pPr>
            <a:lvl8pPr marL="34290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8pPr>
            <a:lvl9pPr marL="3886200" indent="-228600" defTabSz="898525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TKTypeMedium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dirty="0" smtClean="0"/>
              <a:t>We forecast an additional market potential for approximately 330 GW of storage [to 2030] distributed among the different technologies.</a:t>
            </a:r>
            <a:endParaRPr lang="en-US" altLang="de-DE" dirty="0"/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043" y="2926817"/>
            <a:ext cx="982163" cy="37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 descr="https://cdn.ihs.com/Technology/images/logo/ihs-logo-w-taglin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864" y="4565894"/>
            <a:ext cx="1401235" cy="34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7" descr="http://www.esna.org/uploads/Pike-Research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45" y="4876584"/>
            <a:ext cx="983245" cy="25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631" y="1736812"/>
            <a:ext cx="1020064" cy="393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AutoShape 72"/>
          <p:cNvSpPr>
            <a:spLocks noChangeArrowheads="1"/>
          </p:cNvSpPr>
          <p:nvPr/>
        </p:nvSpPr>
        <p:spPr bwMode="auto">
          <a:xfrm>
            <a:off x="0" y="5732934"/>
            <a:ext cx="11040532" cy="360362"/>
          </a:xfrm>
          <a:prstGeom prst="rect">
            <a:avLst/>
          </a:prstGeom>
          <a:solidFill>
            <a:schemeClr val="accent5"/>
          </a:solidFill>
          <a:ln w="12700" algn="ctr">
            <a:noFill/>
            <a:round/>
            <a:headEnd/>
            <a:tailEnd/>
          </a:ln>
          <a:effectLst/>
        </p:spPr>
        <p:txBody>
          <a:bodyPr lIns="324000" anchor="ctr"/>
          <a:lstStyle/>
          <a:p>
            <a:pPr eaLnBrk="0" hangingPunct="0">
              <a:tabLst>
                <a:tab pos="950360" algn="l"/>
              </a:tabLst>
              <a:defRPr/>
            </a:pPr>
            <a:r>
              <a:rPr lang="de-DE" sz="1600" dirty="0">
                <a:solidFill>
                  <a:srgbClr val="FFFFFF"/>
                </a:solidFill>
              </a:rPr>
              <a:t>Zukünftige Entwicklung des Marktes für Energiespeicher ist abhängig von politischen Rahmenbedingungen!</a:t>
            </a:r>
          </a:p>
        </p:txBody>
      </p:sp>
    </p:spTree>
    <p:extLst>
      <p:ext uri="{BB962C8B-B14F-4D97-AF65-F5344CB8AC3E}">
        <p14:creationId xmlns:p14="http://schemas.microsoft.com/office/powerpoint/2010/main" val="5620377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729432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2" name="think-cell Folie" r:id="rId5" imgW="344" imgH="344" progId="TCLayout.ActiveDocument.1">
                  <p:embed/>
                </p:oleObj>
              </mc:Choice>
              <mc:Fallback>
                <p:oleObj name="think-cell Folie" r:id="rId5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hteck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</a:pPr>
            <a:endParaRPr lang="de-DE" sz="1600" dirty="0" err="1" smtClean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334437" y="2167801"/>
            <a:ext cx="3506409" cy="158504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de-DE" sz="1500" dirty="0" smtClean="0">
                <a:solidFill>
                  <a:schemeClr val="bg1"/>
                </a:solidFill>
              </a:rPr>
              <a:t>thyssenkrupp </a:t>
            </a:r>
            <a:r>
              <a:rPr lang="de-DE" sz="1500" dirty="0">
                <a:solidFill>
                  <a:schemeClr val="bg1"/>
                </a:solidFill>
              </a:rPr>
              <a:t>Industrial Solutions AG</a:t>
            </a:r>
          </a:p>
          <a:p>
            <a:pPr>
              <a:defRPr/>
            </a:pPr>
            <a:r>
              <a:rPr lang="de-DE" sz="1500" dirty="0">
                <a:solidFill>
                  <a:schemeClr val="bg1"/>
                </a:solidFill>
              </a:rPr>
              <a:t>Business Unit </a:t>
            </a:r>
            <a:r>
              <a:rPr lang="de-DE" sz="1500" dirty="0" err="1">
                <a:solidFill>
                  <a:schemeClr val="bg1"/>
                </a:solidFill>
              </a:rPr>
              <a:t>Process</a:t>
            </a:r>
            <a:r>
              <a:rPr lang="de-DE" sz="1500" dirty="0">
                <a:solidFill>
                  <a:schemeClr val="bg1"/>
                </a:solidFill>
              </a:rPr>
              <a:t> Technologies </a:t>
            </a:r>
          </a:p>
          <a:p>
            <a:pPr>
              <a:defRPr/>
            </a:pPr>
            <a:endParaRPr lang="de-DE" sz="1500" dirty="0">
              <a:solidFill>
                <a:schemeClr val="bg1"/>
              </a:solidFill>
            </a:endParaRPr>
          </a:p>
          <a:p>
            <a:pPr>
              <a:defRPr/>
            </a:pPr>
            <a:endParaRPr lang="de-DE" sz="16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de-DE" sz="1400" dirty="0">
                <a:solidFill>
                  <a:schemeClr val="bg1"/>
                </a:solidFill>
              </a:rPr>
              <a:t>Phone:   +49 231 547-3213</a:t>
            </a:r>
          </a:p>
          <a:p>
            <a:pPr>
              <a:defRPr/>
            </a:pPr>
            <a:r>
              <a:rPr lang="de-DE" sz="1400" dirty="0">
                <a:solidFill>
                  <a:schemeClr val="bg1"/>
                </a:solidFill>
              </a:rPr>
              <a:t>Fax:        +49 231 547-2938</a:t>
            </a:r>
          </a:p>
          <a:p>
            <a:pPr>
              <a:defRPr/>
            </a:pPr>
            <a:r>
              <a:rPr lang="de-DE" sz="1400" dirty="0">
                <a:solidFill>
                  <a:schemeClr val="bg1"/>
                </a:solidFill>
              </a:rPr>
              <a:t>Mail:       ralph.kleinschmidt@thyssenkrupp.com</a:t>
            </a: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334437" y="333376"/>
            <a:ext cx="10706097" cy="1661993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 smtClean="0">
                <a:solidFill>
                  <a:srgbClr val="FFFFFF"/>
                </a:solidFill>
              </a:rPr>
              <a:t>Vielen Dank</a:t>
            </a:r>
            <a:br>
              <a:rPr lang="de-DE" dirty="0" smtClean="0">
                <a:solidFill>
                  <a:srgbClr val="FFFFFF"/>
                </a:solidFill>
              </a:rPr>
            </a:br>
            <a:r>
              <a:rPr lang="de-DE" dirty="0" smtClean="0">
                <a:solidFill>
                  <a:srgbClr val="FFFFFF"/>
                </a:solidFill>
              </a:rPr>
              <a:t>für Ihre Aufmerksamkeit!</a:t>
            </a:r>
            <a:endParaRPr lang="de-DE" sz="2000" dirty="0">
              <a:solidFill>
                <a:srgbClr val="FFFFFF"/>
              </a:solidFill>
            </a:endParaRPr>
          </a:p>
        </p:txBody>
      </p:sp>
      <p:pic>
        <p:nvPicPr>
          <p:cNvPr id="16" name="Grafik 1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000" y="6272825"/>
            <a:ext cx="372567" cy="3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6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bNumberIsYear val=&quot;0&quot;/&gt;&lt;m_strFormatTime&gt;%d.%m.%Y&lt;/m_strFormatTime&gt;&lt;/m_precDefaultDate&gt;&lt;m_precDefaultYear/&gt;&lt;m_precDefaultQuarter/&gt;&lt;m_precDefaultMonth/&gt;&lt;m_precDefaultWeek/&gt;&lt;m_precDefaultDay/&gt;&lt;m_mruColor&gt;&lt;m_vecMRU length=&quot;6&quot;&gt;&lt;elem m_fUsage=&quot;3.88532790000000010000E+000&quot;&gt;&lt;m_msothmcolidx val=&quot;0&quot;/&gt;&lt;m_rgb r=&quot;0&quot; g=&quot;78&quot; b=&quot;dc&quot;/&gt;&lt;m_ppcolschidx tagver0=&quot;23004&quot; tagname0=&quot;m_ppcolschidxUNRECOGNIZED&quot; val=&quot;0&quot;/&gt;&lt;m_nBrightness val=&quot;0&quot;/&gt;&lt;/elem&gt;&lt;elem m_fUsage=&quot;2.74232835925096370000E+000&quot;&gt;&lt;m_msothmcolidx val=&quot;0&quot;/&gt;&lt;m_rgb r=&quot;4b&quot; g=&quot;55&quot; b=&quot;64&quot;/&gt;&lt;m_ppcolschidx tagver0=&quot;23004&quot; tagname0=&quot;m_ppcolschidxUNRECOGNIZED&quot; val=&quot;0&quot;/&gt;&lt;m_nBrightness val=&quot;0&quot;/&gt;&lt;/elem&gt;&lt;elem m_fUsage=&quot;1.00000000000000000000E+000&quot;&gt;&lt;m_msothmcolidx val=&quot;0&quot;/&gt;&lt;m_rgb r=&quot;74&quot; g=&quot;c4&quot; b=&quot;ef&quot;/&gt;&lt;m_ppcolschidx tagver0=&quot;23004&quot; tagname0=&quot;m_ppcolschidxUNRECOGNIZED&quot; val=&quot;0&quot;/&gt;&lt;m_nBrightness val=&quot;0&quot;/&gt;&lt;/elem&gt;&lt;elem m_fUsage=&quot;9.71275175958159150000E-001&quot;&gt;&lt;m_msothmcolidx val=&quot;0&quot;/&gt;&lt;m_rgb r=&quot;38&quot; g=&quot;40&quot; b=&quot;4b&quot;/&gt;&lt;m_ppcolschidx tagver0=&quot;23004&quot; tagname0=&quot;m_ppcolschidxUNRECOGNIZED&quot; val=&quot;0&quot;/&gt;&lt;m_nBrightness val=&quot;0&quot;/&gt;&lt;/elem&gt;&lt;elem m_fUsage=&quot;1.85302018885184190000E-001&quot;&gt;&lt;m_msothmcolidx val=&quot;0&quot;/&gt;&lt;m_rgb r=&quot;38&quot; g=&quot;4a&quot; b=&quot;40&quot;/&gt;&lt;m_ppcolschidx tagver0=&quot;23004&quot; tagname0=&quot;m_ppcolschidxUNRECOGNIZED&quot; val=&quot;0&quot;/&gt;&lt;m_nBrightness val=&quot;0&quot;/&gt;&lt;/elem&gt;&lt;elem m_fUsage=&quot;1.21576654590569360000E-001&quot;&gt;&lt;m_msothmcolidx val=&quot;0&quot;/&gt;&lt;m_rgb r=&quot;d9&quot; g=&quot;de&quot; b=&quot;e8&quot;/&gt;&lt;m_ppcolschidx tagver0=&quot;23004&quot; tagname0=&quot;m_ppcolschidxUNRECOGNIZED&quot; val=&quot;0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xvsQxIAkyAFumoq1DIS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xvsQxIAkyAFumoq1DIS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xvsQxIAkyAFumoq1DIS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owerPoint-Styleguide-169-deutsch">
  <a:themeElements>
    <a:clrScheme name="thyssenkrupp">
      <a:dk1>
        <a:srgbClr val="4B5564"/>
      </a:dk1>
      <a:lt1>
        <a:srgbClr val="FFFFFF"/>
      </a:lt1>
      <a:dk2>
        <a:srgbClr val="B0BAC4"/>
      </a:dk2>
      <a:lt2>
        <a:srgbClr val="78879B"/>
      </a:lt2>
      <a:accent1>
        <a:srgbClr val="D9DEE8"/>
      </a:accent1>
      <a:accent2>
        <a:srgbClr val="003C7D"/>
      </a:accent2>
      <a:accent3>
        <a:srgbClr val="0078DC"/>
      </a:accent3>
      <a:accent4>
        <a:srgbClr val="74C4EF"/>
      </a:accent4>
      <a:accent5>
        <a:srgbClr val="00A0F5"/>
      </a:accent5>
      <a:accent6>
        <a:srgbClr val="FFB400"/>
      </a:accent6>
      <a:hlink>
        <a:srgbClr val="4B5564"/>
      </a:hlink>
      <a:folHlink>
        <a:srgbClr val="9FAAB8"/>
      </a:folHlink>
    </a:clrScheme>
    <a:fontScheme name="TK_neu">
      <a:majorFont>
        <a:latin typeface="TKTypeBold"/>
        <a:ea typeface=""/>
        <a:cs typeface=""/>
      </a:majorFont>
      <a:minorFont>
        <a:latin typeface="TKTypeMedium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spcAft>
            <a:spcPts val="0"/>
          </a:spcAft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0000"/>
          </a:lnSpc>
          <a:spcBef>
            <a:spcPts val="600"/>
          </a:spcBef>
          <a:spcAft>
            <a:spcPts val="0"/>
          </a:spcAft>
          <a:defRPr sz="160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PowerPoint-Styleguide-169-deutsch</Template>
  <TotalTime>0</TotalTime>
  <Words>1106</Words>
  <Application>Microsoft Office PowerPoint</Application>
  <PresentationFormat>Benutzerdefiniert</PresentationFormat>
  <Paragraphs>380</Paragraphs>
  <Slides>28</Slides>
  <Notes>28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3</vt:i4>
      </vt:variant>
      <vt:variant>
        <vt:lpstr>Folientitel</vt:lpstr>
      </vt:variant>
      <vt:variant>
        <vt:i4>28</vt:i4>
      </vt:variant>
    </vt:vector>
  </HeadingPairs>
  <TitlesOfParts>
    <vt:vector size="32" baseType="lpstr">
      <vt:lpstr>PowerPoint-Styleguide-169-deutsch</vt:lpstr>
      <vt:lpstr>think-cell Folie</vt:lpstr>
      <vt:lpstr>ChemSketch</vt:lpstr>
      <vt:lpstr>Photo Editor Photo</vt:lpstr>
      <vt:lpstr> TIS – Media Day</vt:lpstr>
      <vt:lpstr>Energiespeicher Überblick</vt:lpstr>
      <vt:lpstr>Energiespeicher Überblick</vt:lpstr>
      <vt:lpstr>Energiespeicher Stromerzeugung</vt:lpstr>
      <vt:lpstr>Energiespeicher Evolution der erneuerbaren Energien</vt:lpstr>
      <vt:lpstr>Energiespeicher Energie-Vergleichmäßigung – wie das Stromnetz im Gleichgewicht bleibt</vt:lpstr>
      <vt:lpstr>Energiespeicher  Übersicht</vt:lpstr>
      <vt:lpstr>Energiespeichertechnologien  Fokus thyssenkrupp Industrial Solutions</vt:lpstr>
      <vt:lpstr>Energiespeichertechnologien Fokus thyssenkrupp Industrial Solutions </vt:lpstr>
      <vt:lpstr>Redox-Flow-Speicher Wo kommt die Technologie her?</vt:lpstr>
      <vt:lpstr>Redox-Flow-Speicher Wo kommen wir her?</vt:lpstr>
      <vt:lpstr>Redox-Flow-Speicher Wo wollen wir hin?</vt:lpstr>
      <vt:lpstr>Redox-Flow-Speicher Prinzipskizze - Zelldesign</vt:lpstr>
      <vt:lpstr>Redox-Flow-Speicher Leistung und Kapazität frei skalierbar</vt:lpstr>
      <vt:lpstr>Redox-Flow-Speicher Entwicklungsstufen</vt:lpstr>
      <vt:lpstr>Redox-Flow-Speicher Zusammenfassung und Ausblick</vt:lpstr>
      <vt:lpstr>Energiespeichertechnologien Fokus thyssenkrupp Industrial Solutions </vt:lpstr>
      <vt:lpstr>Wasserelektrolyse Wo kommt die Technologie her?</vt:lpstr>
      <vt:lpstr>Wasserelektrolyse -  Wo kommen wir her?</vt:lpstr>
      <vt:lpstr>Kombination der Vorzüge der alkalischen und der PEM-Wasserelektrolyse Wo wollen wir hin?</vt:lpstr>
      <vt:lpstr>Wasserelektrolyse Prinzipskizze - Zelldesign </vt:lpstr>
      <vt:lpstr>Wasserelektrolyse Eine große Nische in der Energielandschaft von Morgen</vt:lpstr>
      <vt:lpstr>Wasserelektrolyse Zusammenfassung und Ausblick</vt:lpstr>
      <vt:lpstr>Energiespeicher Überblick</vt:lpstr>
      <vt:lpstr>Energiespeicher Markt</vt:lpstr>
      <vt:lpstr>Energiespeicher Markt</vt:lpstr>
      <vt:lpstr>Energiespeicher Ausblick</vt:lpstr>
      <vt:lpstr>PowerPoint-Präsentation</vt:lpstr>
    </vt:vector>
  </TitlesOfParts>
  <Company>ThyssenKrupp IT Services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Styleguide</dc:title>
  <dc:creator>Stasch, Svenja</dc:creator>
  <cp:lastModifiedBy>Sandhya Shah</cp:lastModifiedBy>
  <cp:revision>28</cp:revision>
  <dcterms:created xsi:type="dcterms:W3CDTF">2015-12-01T08:11:58Z</dcterms:created>
  <dcterms:modified xsi:type="dcterms:W3CDTF">2015-12-21T10:44:55Z</dcterms:modified>
</cp:coreProperties>
</file>