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notesSlides/notesSlide8.xml" ContentType="application/vnd.openxmlformats-officedocument.presentationml.notesSlide+xml"/>
  <Override PartName="/ppt/tags/tag26.xml" ContentType="application/vnd.openxmlformats-officedocument.presentationml.tags+xml"/>
  <Override PartName="/ppt/notesSlides/notesSlide9.xml" ContentType="application/vnd.openxmlformats-officedocument.presentationml.notesSlide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tags/tag28.xml" ContentType="application/vnd.openxmlformats-officedocument.presentationml.tags+xml"/>
  <Override PartName="/ppt/notesSlides/notesSlide11.xml" ContentType="application/vnd.openxmlformats-officedocument.presentationml.notesSlide+xml"/>
  <Override PartName="/ppt/tags/tag29.xml" ContentType="application/vnd.openxmlformats-officedocument.presentationml.tags+xml"/>
  <Override PartName="/ppt/notesSlides/notesSlide12.xml" ContentType="application/vnd.openxmlformats-officedocument.presentationml.notesSlide+xml"/>
  <Override PartName="/ppt/tags/tag30.xml" ContentType="application/vnd.openxmlformats-officedocument.presentationml.tags+xml"/>
  <Override PartName="/ppt/notesSlides/notesSlide13.xml" ContentType="application/vnd.openxmlformats-officedocument.presentationml.notesSlide+xml"/>
  <Override PartName="/ppt/tags/tag31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</p:sldIdLst>
  <p:sldSz cx="12192000" cy="6858000"/>
  <p:notesSz cx="6858000" cy="9144000"/>
  <p:custDataLst>
    <p:tags r:id="rId1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A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17" autoAdjust="0"/>
    <p:restoredTop sz="95603" autoAdjust="0"/>
  </p:normalViewPr>
  <p:slideViewPr>
    <p:cSldViewPr showGuides="1">
      <p:cViewPr>
        <p:scale>
          <a:sx n="100" d="100"/>
          <a:sy n="100" d="100"/>
        </p:scale>
        <p:origin x="-378" y="-414"/>
      </p:cViewPr>
      <p:guideLst>
        <p:guide orient="horz" pos="210"/>
        <p:guide orient="horz" pos="3838"/>
        <p:guide orient="horz" pos="981"/>
        <p:guide orient="horz" pos="2478"/>
        <p:guide pos="211"/>
        <p:guide pos="7469"/>
        <p:guide pos="69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19A9B-F41E-4663-9DC5-20914585F568}" type="datetimeFigureOut">
              <a:rPr lang="de-DE" smtClean="0"/>
              <a:t>21.12.2015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F40EC-D7E6-4560-83F9-F4B5F2AB5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4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9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F71C35-8B81-4142-BA07-C173762F0A0E}" type="slidenum">
              <a:rPr lang="de-DE" smtClean="0"/>
              <a:pPr>
                <a:defRPr/>
              </a:pPr>
              <a:t>1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1901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656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048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 smtClean="0"/>
              <a:t>https://www.statistik-berlin-brandenburg.de/Publikationen/Stat_Berichte/2013/SB_E04-04-00_2010j01_BE.pdf</a:t>
            </a:r>
          </a:p>
          <a:p>
            <a:r>
              <a:rPr lang="de-DE" altLang="de-DE" dirty="0" smtClean="0"/>
              <a:t>S.26</a:t>
            </a:r>
          </a:p>
          <a:p>
            <a:r>
              <a:rPr lang="de-DE" altLang="de-DE" dirty="0" smtClean="0"/>
              <a:t>185 039 TJ = 51 MWh </a:t>
            </a:r>
          </a:p>
          <a:p>
            <a:r>
              <a:rPr lang="de-DE" altLang="de-DE" dirty="0" smtClean="0"/>
              <a:t>Energie Duisburg ungefähr 60 MWh (siehe Backup-Folie)</a:t>
            </a:r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6D8AD5-573F-410A-9CB9-4FFFDD6EEEF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150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EE434F-82CE-447B-A60C-01852F00DE8B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53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 smtClean="0"/>
              <a:t>Überleitung zum CO2-Thema</a:t>
            </a:r>
          </a:p>
          <a:p>
            <a:r>
              <a:rPr lang="de-DE" altLang="de-DE" dirty="0" smtClean="0">
                <a:solidFill>
                  <a:schemeClr val="bg1"/>
                </a:solidFill>
              </a:rPr>
              <a:t>Zwischenfazit: Herausforderungen für Stahlgeschäft im Allgemeinen und insbesondere in Deutschland</a:t>
            </a:r>
          </a:p>
          <a:p>
            <a:r>
              <a:rPr lang="de-DE" altLang="de-DE" dirty="0" smtClean="0">
                <a:solidFill>
                  <a:schemeClr val="bg1"/>
                </a:solidFill>
              </a:rPr>
              <a:t>Idee: "Carbon2Chem" als Katalysator für die  Bewältigung dieser Herausforderungen</a:t>
            </a:r>
          </a:p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44D32B8-3C61-45A1-B57E-118A497CDCC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5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0B1449-1688-4E54-887E-5D6380F8610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3593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229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38613" eaLnBrk="0" hangingPunct="0">
              <a:defRPr sz="2000">
                <a:solidFill>
                  <a:schemeClr val="tx1"/>
                </a:solidFill>
                <a:latin typeface="TKTypeMedium" pitchFamily="34" charset="0"/>
              </a:defRPr>
            </a:lvl1pPr>
            <a:lvl2pPr marL="713154" indent="-271830" algn="ctr" defTabSz="938613" eaLnBrk="0" hangingPunct="0">
              <a:defRPr sz="2000">
                <a:solidFill>
                  <a:schemeClr val="tx1"/>
                </a:solidFill>
                <a:latin typeface="TKTypeMedium" pitchFamily="34" charset="0"/>
              </a:defRPr>
            </a:lvl2pPr>
            <a:lvl3pPr marL="1098513" indent="-215866" algn="ctr" defTabSz="938613" eaLnBrk="0" hangingPunct="0">
              <a:defRPr sz="2000">
                <a:solidFill>
                  <a:schemeClr val="tx1"/>
                </a:solidFill>
                <a:latin typeface="TKTypeMedium" pitchFamily="34" charset="0"/>
              </a:defRPr>
            </a:lvl3pPr>
            <a:lvl4pPr marL="1539836" indent="-215866" algn="ctr" defTabSz="938613" eaLnBrk="0" hangingPunct="0">
              <a:defRPr sz="2000">
                <a:solidFill>
                  <a:schemeClr val="tx1"/>
                </a:solidFill>
                <a:latin typeface="TKTypeMedium" pitchFamily="34" charset="0"/>
              </a:defRPr>
            </a:lvl4pPr>
            <a:lvl5pPr marL="1981160" indent="-215866" algn="ctr" defTabSz="938613" eaLnBrk="0" hangingPunct="0">
              <a:defRPr sz="2000">
                <a:solidFill>
                  <a:schemeClr val="tx1"/>
                </a:solidFill>
                <a:latin typeface="TKTypeMedium" pitchFamily="34" charset="0"/>
              </a:defRPr>
            </a:lvl5pPr>
            <a:lvl6pPr marL="2441672" indent="-215866" algn="ctr" defTabSz="9386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KTypeMedium" pitchFamily="34" charset="0"/>
              </a:defRPr>
            </a:lvl6pPr>
            <a:lvl7pPr marL="2902183" indent="-215866" algn="ctr" defTabSz="9386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KTypeMedium" pitchFamily="34" charset="0"/>
              </a:defRPr>
            </a:lvl7pPr>
            <a:lvl8pPr marL="3362695" indent="-215866" algn="ctr" defTabSz="9386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KTypeMedium" pitchFamily="34" charset="0"/>
              </a:defRPr>
            </a:lvl8pPr>
            <a:lvl9pPr marL="3823206" indent="-215866" algn="ctr" defTabSz="93861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>
              <a:defRPr/>
            </a:pPr>
            <a:fld id="{B15C4DCD-79E6-4E05-8E98-156D1E383C01}" type="slidenum">
              <a:rPr lang="de-DE" altLang="de-DE" sz="1200"/>
              <a:pPr algn="r">
                <a:defRPr/>
              </a:pPr>
              <a:t>10</a:t>
            </a:fld>
            <a:endParaRPr lang="de-DE" altLang="de-DE" sz="1200" dirty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4175" y="687388"/>
            <a:ext cx="6094413" cy="34290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343364"/>
            <a:ext cx="5105863" cy="411399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 dirty="0" err="1" smtClean="0"/>
              <a:t>Beiprodukte</a:t>
            </a:r>
            <a:r>
              <a:rPr lang="de-DE" altLang="de-DE" dirty="0" smtClean="0"/>
              <a:t> der alten Welt = Rohstoffe der neuen Welt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8A2B5E-54F4-42AA-B925-25A1EDB656BE}" type="slidenum">
              <a:rPr lang="de-DE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de-DE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662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20A2E2-B8BD-4FDC-8C15-B6F8EE3153FD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675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59396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84F930-588C-46AA-828C-85ABE5A9B0E3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77937995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"/>
            <a:ext cx="12192886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70984" y="809297"/>
            <a:ext cx="8930216" cy="1107996"/>
          </a:xfrm>
          <a:noFill/>
        </p:spPr>
        <p:txBody>
          <a:bodyPr anchor="t"/>
          <a:lstStyle>
            <a:lvl1pPr algn="l">
              <a:spcAft>
                <a:spcPts val="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Titel </a:t>
            </a:r>
            <a:br>
              <a:rPr lang="de-DE" dirty="0" smtClean="0"/>
            </a:br>
            <a:r>
              <a:rPr lang="de-DE" dirty="0" smtClean="0"/>
              <a:t>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986" y="1988840"/>
            <a:ext cx="8930215" cy="276999"/>
          </a:xfrm>
          <a:noFill/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670985" y="2708922"/>
            <a:ext cx="8930215" cy="430887"/>
          </a:xfrm>
          <a:noFill/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</p:spTree>
    <p:extLst>
      <p:ext uri="{BB962C8B-B14F-4D97-AF65-F5344CB8AC3E}">
        <p14:creationId xmlns:p14="http://schemas.microsoft.com/office/powerpoint/2010/main" val="2230519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523100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7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9"/>
            <a:ext cx="12192443" cy="685775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70985" y="809297"/>
            <a:ext cx="8930215" cy="1107996"/>
          </a:xfrm>
        </p:spPr>
        <p:txBody>
          <a:bodyPr anchor="t"/>
          <a:lstStyle>
            <a:lvl1pPr algn="l">
              <a:spcAft>
                <a:spcPts val="0"/>
              </a:spcAft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de-DE" dirty="0" smtClean="0"/>
              <a:t>Prägnanter Titel </a:t>
            </a:r>
            <a:br>
              <a:rPr lang="de-DE" dirty="0" smtClean="0"/>
            </a:br>
            <a:r>
              <a:rPr lang="de-DE" dirty="0" smtClean="0"/>
              <a:t>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986" y="1988840"/>
            <a:ext cx="8930215" cy="276999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670984" y="2708922"/>
            <a:ext cx="8929405" cy="430887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</p:spTree>
    <p:extLst>
      <p:ext uri="{BB962C8B-B14F-4D97-AF65-F5344CB8AC3E}">
        <p14:creationId xmlns:p14="http://schemas.microsoft.com/office/powerpoint/2010/main" val="256629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1 str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976948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6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Grafik 3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t="26319" r="11086" b="4963"/>
          <a:stretch/>
        </p:blipFill>
        <p:spPr>
          <a:xfrm flipH="1">
            <a:off x="-3" y="-63388"/>
            <a:ext cx="12212001" cy="712972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53038"/>
            <a:ext cx="11654798" cy="2723965"/>
          </a:xfrm>
          <a:prstGeom prst="rect">
            <a:avLst/>
          </a:prstGeom>
        </p:spPr>
      </p:pic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550050" y="5302370"/>
            <a:ext cx="9560526" cy="430887"/>
          </a:xfrm>
          <a:noFill/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50050" y="4869161"/>
            <a:ext cx="9560526" cy="249299"/>
          </a:xfrm>
          <a:noFill/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50050" y="4033640"/>
            <a:ext cx="9560526" cy="830997"/>
          </a:xfrm>
          <a:noFill/>
        </p:spPr>
        <p:txBody>
          <a:bodyPr anchor="t"/>
          <a:lstStyle>
            <a:lvl1pPr algn="l">
              <a:lnSpc>
                <a:spcPct val="90000"/>
              </a:lnSpc>
              <a:spcAft>
                <a:spcPts val="0"/>
              </a:spcAft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</a:t>
            </a:r>
            <a:br>
              <a:rPr lang="de-DE" dirty="0" smtClean="0"/>
            </a:b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11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3 stri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841127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4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6" b="2736"/>
          <a:stretch/>
        </p:blipFill>
        <p:spPr bwMode="auto">
          <a:xfrm>
            <a:off x="0" y="-63500"/>
            <a:ext cx="12211998" cy="712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43916"/>
            <a:ext cx="7751763" cy="634456"/>
          </a:xfrm>
          <a:solidFill>
            <a:schemeClr val="accent5"/>
          </a:solidFill>
        </p:spPr>
        <p:txBody>
          <a:bodyPr wrap="none" lIns="648000" tIns="100800" rIns="648000" bIns="1008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" y="656692"/>
            <a:ext cx="4440924" cy="621612"/>
          </a:xfrm>
          <a:solidFill>
            <a:schemeClr val="accent5"/>
          </a:solidFill>
        </p:spPr>
        <p:txBody>
          <a:bodyPr wrap="none" lIns="648000" tIns="79200" rIns="648000" bIns="79200">
            <a:spAutoFit/>
          </a:bodyPr>
          <a:lstStyle>
            <a:lvl1pPr algn="l">
              <a:spcAft>
                <a:spcPts val="0"/>
              </a:spcAft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Titel der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" y="1350304"/>
            <a:ext cx="3307601" cy="621612"/>
          </a:xfrm>
          <a:solidFill>
            <a:schemeClr val="accent5"/>
          </a:solidFill>
        </p:spPr>
        <p:txBody>
          <a:bodyPr wrap="none" lIns="648000" tIns="79200" rIns="648000" bIns="79200">
            <a:sp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Präsentation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4" y="4623856"/>
            <a:ext cx="11527200" cy="171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44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434" y="260351"/>
            <a:ext cx="11519999" cy="338554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4399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180000" indent="-18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</p:spTree>
    <p:extLst>
      <p:ext uri="{BB962C8B-B14F-4D97-AF65-F5344CB8AC3E}">
        <p14:creationId xmlns:p14="http://schemas.microsoft.com/office/powerpoint/2010/main" val="2092215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 + Text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32893" y="1520824"/>
            <a:ext cx="5521540" cy="4536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3803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180000" indent="-18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334434" y="260351"/>
            <a:ext cx="11519999" cy="338554"/>
          </a:xfrm>
        </p:spPr>
        <p:txBody>
          <a:bodyPr/>
          <a:lstStyle/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6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4399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2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06627681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1" name="think-cell Folie" r:id="rId11" imgW="344" imgH="344" progId="TCLayout.ActiveDocument.1">
                  <p:embed/>
                </p:oleObj>
              </mc:Choice>
              <mc:Fallback>
                <p:oleObj name="think-cell Folie" r:id="rId11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/>
          <p:cNvSpPr>
            <a:spLocks/>
          </p:cNvSpPr>
          <p:nvPr/>
        </p:nvSpPr>
        <p:spPr>
          <a:xfrm>
            <a:off x="334434" y="6408795"/>
            <a:ext cx="10706100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 smtClean="0">
                <a:solidFill>
                  <a:schemeClr val="bg2"/>
                </a:solidFill>
              </a:rPr>
              <a:t> © thyssenkrupp AG 2015. All </a:t>
            </a:r>
            <a:r>
              <a:rPr lang="de-DE" sz="800" dirty="0" err="1" smtClean="0">
                <a:solidFill>
                  <a:schemeClr val="bg2"/>
                </a:solidFill>
              </a:rPr>
              <a:t>rights</a:t>
            </a:r>
            <a:r>
              <a:rPr lang="de-DE" sz="800" dirty="0" smtClean="0">
                <a:solidFill>
                  <a:schemeClr val="bg2"/>
                </a:solidFill>
              </a:rPr>
              <a:t> </a:t>
            </a:r>
            <a:r>
              <a:rPr lang="de-DE" sz="800" dirty="0" err="1" smtClean="0">
                <a:solidFill>
                  <a:schemeClr val="bg2"/>
                </a:solidFill>
              </a:rPr>
              <a:t>reserved</a:t>
            </a:r>
            <a:endParaRPr lang="de-DE" sz="800" dirty="0" smtClean="0">
              <a:solidFill>
                <a:schemeClr val="bg2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33855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434" y="1520824"/>
            <a:ext cx="11519999" cy="45364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7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Rechteck 6"/>
          <p:cNvSpPr>
            <a:spLocks/>
          </p:cNvSpPr>
          <p:nvPr/>
        </p:nvSpPr>
        <p:spPr>
          <a:xfrm>
            <a:off x="334433" y="6541362"/>
            <a:ext cx="336000" cy="1108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fld id="{93956F12-A918-41A9-A38F-C36C1096EDCE}" type="slidenum">
              <a:rPr lang="de-DE" sz="800" smtClean="0">
                <a:solidFill>
                  <a:schemeClr val="bg2"/>
                </a:solidFill>
              </a:rPr>
              <a:pPr lvl="0">
                <a:lnSpc>
                  <a:spcPct val="90000"/>
                </a:lnSpc>
              </a:pPr>
              <a:t>‹Nr.›</a:t>
            </a:fld>
            <a:endParaRPr lang="de-DE" sz="800" dirty="0" smtClean="0">
              <a:solidFill>
                <a:schemeClr val="bg2"/>
              </a:solidFill>
            </a:endParaRPr>
          </a:p>
        </p:txBody>
      </p:sp>
      <p:sp>
        <p:nvSpPr>
          <p:cNvPr id="11" name="Rechteck 10"/>
          <p:cNvSpPr>
            <a:spLocks/>
          </p:cNvSpPr>
          <p:nvPr/>
        </p:nvSpPr>
        <p:spPr>
          <a:xfrm>
            <a:off x="622482" y="6541362"/>
            <a:ext cx="10418052" cy="1108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de-DE" sz="800" dirty="0" smtClean="0">
                <a:solidFill>
                  <a:schemeClr val="bg2"/>
                </a:solidFill>
              </a:rPr>
              <a:t>|  Stoffliche Nutzung von CO2 aus Kuppelgasen der Stahlindustrie</a:t>
            </a:r>
            <a:r>
              <a:rPr lang="de-DE" sz="800" baseline="0" dirty="0" smtClean="0">
                <a:solidFill>
                  <a:schemeClr val="bg2"/>
                </a:solidFill>
              </a:rPr>
              <a:t>  |  </a:t>
            </a:r>
            <a:r>
              <a:rPr lang="de-DE" sz="800" dirty="0" smtClean="0">
                <a:solidFill>
                  <a:schemeClr val="bg2"/>
                </a:solidFill>
              </a:rPr>
              <a:t>Juni 2015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71" y="6272825"/>
            <a:ext cx="372567" cy="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2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6" r:id="rId4"/>
    <p:sldLayoutId id="2147483650" r:id="rId5"/>
    <p:sldLayoutId id="2147483658" r:id="rId6"/>
    <p:sldLayoutId id="2147483659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accent5"/>
          </a:solidFill>
          <a:latin typeface="+mn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jpeg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12.xml"/><Relationship Id="rId21" Type="http://schemas.openxmlformats.org/officeDocument/2006/relationships/image" Target="../media/image21.jpeg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notesSlide" Target="../notesSlides/notesSlide7.xml"/><Relationship Id="rId2" Type="http://schemas.openxmlformats.org/officeDocument/2006/relationships/tags" Target="../tags/tag11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20.jpeg"/><Relationship Id="rId1" Type="http://schemas.openxmlformats.org/officeDocument/2006/relationships/vmlDrawing" Target="../drawings/vmlDrawing10.v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image" Target="../media/image19.emf"/><Relationship Id="rId10" Type="http://schemas.openxmlformats.org/officeDocument/2006/relationships/tags" Target="../tags/tag19.xml"/><Relationship Id="rId19" Type="http://schemas.openxmlformats.org/officeDocument/2006/relationships/image" Target="../media/image9.emf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oleObject" Target="../embeddings/oleObject11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tags" Target="../tags/tag25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9.emf"/><Relationship Id="rId11" Type="http://schemas.openxmlformats.org/officeDocument/2006/relationships/image" Target="../media/image26.jpe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tags" Target="../tags/tag2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.emf"/><Relationship Id="rId11" Type="http://schemas.openxmlformats.org/officeDocument/2006/relationships/image" Target="../media/image33.jpeg"/><Relationship Id="rId5" Type="http://schemas.openxmlformats.org/officeDocument/2006/relationships/oleObject" Target="../embeddings/oleObject13.bin"/><Relationship Id="rId15" Type="http://schemas.openxmlformats.org/officeDocument/2006/relationships/image" Target="../media/image36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31.jpe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jpeg"/><Relationship Id="rId12" Type="http://schemas.openxmlformats.org/officeDocument/2006/relationships/image" Target="../media/image42.gif"/><Relationship Id="rId2" Type="http://schemas.openxmlformats.org/officeDocument/2006/relationships/tags" Target="../tags/tag2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9.emf"/><Relationship Id="rId11" Type="http://schemas.openxmlformats.org/officeDocument/2006/relationships/image" Target="../media/image41.png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40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tags" Target="../tags/tag2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jpeg"/><Relationship Id="rId2" Type="http://schemas.openxmlformats.org/officeDocument/2006/relationships/tags" Target="../tags/tag29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tags" Target="../tags/tag30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9.emf"/><Relationship Id="rId11" Type="http://schemas.openxmlformats.org/officeDocument/2006/relationships/image" Target="../media/image55.png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5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tags" Target="../tags/tag31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0" y="2043916"/>
            <a:ext cx="2563743" cy="419012"/>
          </a:xfrm>
        </p:spPr>
        <p:txBody>
          <a:bodyPr/>
          <a:lstStyle/>
          <a:p>
            <a:r>
              <a:rPr lang="de-DE" dirty="0"/>
              <a:t>thyssenkrupp </a:t>
            </a:r>
            <a:r>
              <a:rPr lang="de-DE" dirty="0" smtClean="0"/>
              <a:t>AG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1" y="656692"/>
            <a:ext cx="5571362" cy="575445"/>
          </a:xfrm>
        </p:spPr>
        <p:txBody>
          <a:bodyPr rtlCol="0"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tabLst>
                <a:tab pos="1158875" algn="l"/>
              </a:tabLst>
              <a:defRPr/>
            </a:pPr>
            <a:r>
              <a:rPr lang="de-DE" dirty="0" smtClean="0"/>
              <a:t>Stoffliche Nutzung von CO</a:t>
            </a:r>
            <a:r>
              <a:rPr lang="de-DE" baseline="-25000" dirty="0" smtClean="0"/>
              <a:t>2</a:t>
            </a:r>
            <a:endParaRPr lang="de-DE" sz="1600" dirty="0">
              <a:solidFill>
                <a:srgbClr val="515151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1" y="1350304"/>
            <a:ext cx="6943212" cy="621612"/>
          </a:xfrm>
        </p:spPr>
        <p:txBody>
          <a:bodyPr/>
          <a:lstStyle/>
          <a:p>
            <a:r>
              <a:rPr lang="de-DE" dirty="0"/>
              <a:t>aus Kuppelgasen der Stahlindustrie</a:t>
            </a:r>
          </a:p>
        </p:txBody>
      </p:sp>
    </p:spTree>
    <p:extLst>
      <p:ext uri="{BB962C8B-B14F-4D97-AF65-F5344CB8AC3E}">
        <p14:creationId xmlns:p14="http://schemas.microsoft.com/office/powerpoint/2010/main" val="3854018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543017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smtClean="0"/>
              <a:t>Die Energiewende hat einen Paradigmenwechsel eingeleitet</a:t>
            </a:r>
            <a:endParaRPr lang="de-DE" altLang="en-US" dirty="0" smtClean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Der zunehmende Verbrauch von Strom aus erneuerbaren Quellen führt zu einem Paradigmen-Wechsel!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Die Erzeugung von Strom aus erneuerbaren Quellen folgt der Natur und kann daher nicht gesteuert werden. Daraus entstehen Über- oder Unterdeckungen der benötigten Strommenge im Netz.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334438" y="2170114"/>
            <a:ext cx="3119967" cy="9921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de-DE" sz="1600" dirty="0" smtClean="0">
                <a:solidFill>
                  <a:schemeClr val="tx1"/>
                </a:solidFill>
              </a:rPr>
              <a:t>Stromerzeugung</a:t>
            </a:r>
          </a:p>
          <a:p>
            <a:pPr algn="ctr">
              <a:defRPr/>
            </a:pPr>
            <a:r>
              <a:rPr lang="de-DE" sz="1600" dirty="0" smtClean="0">
                <a:solidFill>
                  <a:schemeClr val="tx1"/>
                </a:solidFill>
              </a:rPr>
              <a:t>folgt Bedarf</a:t>
            </a:r>
          </a:p>
          <a:p>
            <a:pPr algn="ctr">
              <a:defRPr/>
            </a:pP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8725003" y="2170114"/>
            <a:ext cx="3119967" cy="9921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600" dirty="0"/>
              <a:t>Verbrauch folgt Stromangebot</a:t>
            </a:r>
          </a:p>
        </p:txBody>
      </p:sp>
      <p:sp>
        <p:nvSpPr>
          <p:cNvPr id="9" name="Pfeil nach rechts 8"/>
          <p:cNvSpPr/>
          <p:nvPr/>
        </p:nvSpPr>
        <p:spPr>
          <a:xfrm>
            <a:off x="4775428" y="2170114"/>
            <a:ext cx="2628553" cy="992188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de-DE" altLang="en-US" sz="1600" dirty="0">
                <a:solidFill>
                  <a:schemeClr val="bg1"/>
                </a:solidFill>
              </a:rPr>
              <a:t>Paradigmen-Wechsel</a:t>
            </a:r>
            <a:endParaRPr lang="de-DE" altLang="en-US" sz="1600" dirty="0">
              <a:solidFill>
                <a:schemeClr val="bg1"/>
              </a:solidFill>
            </a:endParaRPr>
          </a:p>
        </p:txBody>
      </p:sp>
      <p:sp>
        <p:nvSpPr>
          <p:cNvPr id="5128" name="Rechteck 2"/>
          <p:cNvSpPr>
            <a:spLocks noChangeArrowheads="1"/>
          </p:cNvSpPr>
          <p:nvPr/>
        </p:nvSpPr>
        <p:spPr bwMode="auto">
          <a:xfrm>
            <a:off x="4588933" y="2481264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en-US" dirty="0">
              <a:solidFill>
                <a:schemeClr val="bg1"/>
              </a:solidFill>
            </a:endParaRPr>
          </a:p>
        </p:txBody>
      </p:sp>
      <p:sp>
        <p:nvSpPr>
          <p:cNvPr id="5129" name="Textfeld 4"/>
          <p:cNvSpPr txBox="1">
            <a:spLocks noChangeArrowheads="1"/>
          </p:cNvSpPr>
          <p:nvPr/>
        </p:nvSpPr>
        <p:spPr bwMode="auto">
          <a:xfrm>
            <a:off x="0" y="5728630"/>
            <a:ext cx="11028363" cy="369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324000" tIns="0" rIns="0" bIns="0" anchor="ctr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marL="36195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de-DE" altLang="en-US" dirty="0" smtClean="0">
                <a:solidFill>
                  <a:schemeClr val="bg1"/>
                </a:solidFill>
                <a:sym typeface="Wingdings" pitchFamily="2" charset="2"/>
              </a:rPr>
              <a:t>Dafür </a:t>
            </a:r>
            <a:r>
              <a:rPr lang="de-DE" altLang="en-US" dirty="0">
                <a:solidFill>
                  <a:schemeClr val="bg1"/>
                </a:solidFill>
                <a:sym typeface="Wingdings" pitchFamily="2" charset="2"/>
              </a:rPr>
              <a:t>werden flexible Verbraucher und neue Speicher benötigt!</a:t>
            </a:r>
            <a:endParaRPr lang="de-DE" altLang="en-US" dirty="0">
              <a:solidFill>
                <a:schemeClr val="bg1"/>
              </a:solidFill>
            </a:endParaRPr>
          </a:p>
        </p:txBody>
      </p:sp>
      <p:sp>
        <p:nvSpPr>
          <p:cNvPr id="14" name="Textfeld 4"/>
          <p:cNvSpPr txBox="1">
            <a:spLocks noChangeArrowheads="1"/>
          </p:cNvSpPr>
          <p:nvPr/>
        </p:nvSpPr>
        <p:spPr bwMode="auto">
          <a:xfrm>
            <a:off x="0" y="5296582"/>
            <a:ext cx="11028363" cy="3693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324000" tIns="0" rIns="0" bIns="0" anchor="ctr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marL="36195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de-DE" altLang="en-US" dirty="0">
                <a:solidFill>
                  <a:schemeClr val="bg1"/>
                </a:solidFill>
              </a:rPr>
              <a:t>Im Energiesystem der Zukunft sollte der Verbrauch stärker dem Angebot folgen</a:t>
            </a:r>
            <a:r>
              <a:rPr lang="de-DE" altLang="en-US" dirty="0" smtClean="0">
                <a:solidFill>
                  <a:schemeClr val="bg1"/>
                </a:solidFill>
              </a:rPr>
              <a:t>.</a:t>
            </a:r>
            <a:endParaRPr lang="de-DE" altLang="en-US" dirty="0">
              <a:solidFill>
                <a:schemeClr val="bg1"/>
              </a:solidFill>
            </a:endParaRPr>
          </a:p>
        </p:txBody>
      </p:sp>
      <p:sp>
        <p:nvSpPr>
          <p:cNvPr id="12" name="Freeform 108"/>
          <p:cNvSpPr>
            <a:spLocks noChangeAspect="1" noEditPoints="1"/>
          </p:cNvSpPr>
          <p:nvPr/>
        </p:nvSpPr>
        <p:spPr bwMode="auto">
          <a:xfrm>
            <a:off x="346698" y="5349797"/>
            <a:ext cx="262902" cy="262902"/>
          </a:xfrm>
          <a:custGeom>
            <a:avLst/>
            <a:gdLst>
              <a:gd name="T0" fmla="*/ 1459 w 3501"/>
              <a:gd name="T1" fmla="*/ 173 h 3490"/>
              <a:gd name="T2" fmla="*/ 1092 w 3501"/>
              <a:gd name="T3" fmla="*/ 287 h 3490"/>
              <a:gd name="T4" fmla="*/ 764 w 3501"/>
              <a:gd name="T5" fmla="*/ 485 h 3490"/>
              <a:gd name="T6" fmla="*/ 494 w 3501"/>
              <a:gd name="T7" fmla="*/ 752 h 3490"/>
              <a:gd name="T8" fmla="*/ 302 w 3501"/>
              <a:gd name="T9" fmla="*/ 1059 h 3490"/>
              <a:gd name="T10" fmla="*/ 185 w 3501"/>
              <a:gd name="T11" fmla="*/ 1400 h 3490"/>
              <a:gd name="T12" fmla="*/ 2615 w 3501"/>
              <a:gd name="T13" fmla="*/ 1671 h 3490"/>
              <a:gd name="T14" fmla="*/ 1773 w 3501"/>
              <a:gd name="T15" fmla="*/ 801 h 3490"/>
              <a:gd name="T16" fmla="*/ 1810 w 3501"/>
              <a:gd name="T17" fmla="*/ 737 h 3490"/>
              <a:gd name="T18" fmla="*/ 1883 w 3501"/>
              <a:gd name="T19" fmla="*/ 737 h 3490"/>
              <a:gd name="T20" fmla="*/ 2864 w 3501"/>
              <a:gd name="T21" fmla="*/ 1726 h 3490"/>
              <a:gd name="T22" fmla="*/ 2845 w 3501"/>
              <a:gd name="T23" fmla="*/ 1797 h 3490"/>
              <a:gd name="T24" fmla="*/ 1847 w 3501"/>
              <a:gd name="T25" fmla="*/ 2763 h 3490"/>
              <a:gd name="T26" fmla="*/ 1783 w 3501"/>
              <a:gd name="T27" fmla="*/ 2725 h 3490"/>
              <a:gd name="T28" fmla="*/ 1783 w 3501"/>
              <a:gd name="T29" fmla="*/ 2653 h 3490"/>
              <a:gd name="T30" fmla="*/ 156 w 3501"/>
              <a:gd name="T31" fmla="*/ 1910 h 3490"/>
              <a:gd name="T32" fmla="*/ 233 w 3501"/>
              <a:gd name="T33" fmla="*/ 2263 h 3490"/>
              <a:gd name="T34" fmla="*/ 388 w 3501"/>
              <a:gd name="T35" fmla="*/ 2589 h 3490"/>
              <a:gd name="T36" fmla="*/ 617 w 3501"/>
              <a:gd name="T37" fmla="*/ 2875 h 3490"/>
              <a:gd name="T38" fmla="*/ 922 w 3501"/>
              <a:gd name="T39" fmla="*/ 3113 h 3490"/>
              <a:gd name="T40" fmla="*/ 1272 w 3501"/>
              <a:gd name="T41" fmla="*/ 3270 h 3490"/>
              <a:gd name="T42" fmla="*/ 1652 w 3501"/>
              <a:gd name="T43" fmla="*/ 3340 h 3490"/>
              <a:gd name="T44" fmla="*/ 2042 w 3501"/>
              <a:gd name="T45" fmla="*/ 3316 h 3490"/>
              <a:gd name="T46" fmla="*/ 2409 w 3501"/>
              <a:gd name="T47" fmla="*/ 3203 h 3490"/>
              <a:gd name="T48" fmla="*/ 2737 w 3501"/>
              <a:gd name="T49" fmla="*/ 3005 h 3490"/>
              <a:gd name="T50" fmla="*/ 3014 w 3501"/>
              <a:gd name="T51" fmla="*/ 2728 h 3490"/>
              <a:gd name="T52" fmla="*/ 3213 w 3501"/>
              <a:gd name="T53" fmla="*/ 2401 h 3490"/>
              <a:gd name="T54" fmla="*/ 3328 w 3501"/>
              <a:gd name="T55" fmla="*/ 2035 h 3490"/>
              <a:gd name="T56" fmla="*/ 3350 w 3501"/>
              <a:gd name="T57" fmla="*/ 1647 h 3490"/>
              <a:gd name="T58" fmla="*/ 3282 w 3501"/>
              <a:gd name="T59" fmla="*/ 1268 h 3490"/>
              <a:gd name="T60" fmla="*/ 3124 w 3501"/>
              <a:gd name="T61" fmla="*/ 919 h 3490"/>
              <a:gd name="T62" fmla="*/ 2884 w 3501"/>
              <a:gd name="T63" fmla="*/ 615 h 3490"/>
              <a:gd name="T64" fmla="*/ 2579 w 3501"/>
              <a:gd name="T65" fmla="*/ 375 h 3490"/>
              <a:gd name="T66" fmla="*/ 2229 w 3501"/>
              <a:gd name="T67" fmla="*/ 219 h 3490"/>
              <a:gd name="T68" fmla="*/ 1849 w 3501"/>
              <a:gd name="T69" fmla="*/ 150 h 3490"/>
              <a:gd name="T70" fmla="*/ 1950 w 3501"/>
              <a:gd name="T71" fmla="*/ 11 h 3490"/>
              <a:gd name="T72" fmla="*/ 2330 w 3501"/>
              <a:gd name="T73" fmla="*/ 97 h 3490"/>
              <a:gd name="T74" fmla="*/ 2680 w 3501"/>
              <a:gd name="T75" fmla="*/ 265 h 3490"/>
              <a:gd name="T76" fmla="*/ 2989 w 3501"/>
              <a:gd name="T77" fmla="*/ 511 h 3490"/>
              <a:gd name="T78" fmla="*/ 3235 w 3501"/>
              <a:gd name="T79" fmla="*/ 818 h 3490"/>
              <a:gd name="T80" fmla="*/ 3404 w 3501"/>
              <a:gd name="T81" fmla="*/ 1167 h 3490"/>
              <a:gd name="T82" fmla="*/ 3490 w 3501"/>
              <a:gd name="T83" fmla="*/ 1547 h 3490"/>
              <a:gd name="T84" fmla="*/ 3490 w 3501"/>
              <a:gd name="T85" fmla="*/ 1942 h 3490"/>
              <a:gd name="T86" fmla="*/ 3404 w 3501"/>
              <a:gd name="T87" fmla="*/ 2322 h 3490"/>
              <a:gd name="T88" fmla="*/ 3235 w 3501"/>
              <a:gd name="T89" fmla="*/ 2672 h 3490"/>
              <a:gd name="T90" fmla="*/ 2989 w 3501"/>
              <a:gd name="T91" fmla="*/ 2979 h 3490"/>
              <a:gd name="T92" fmla="*/ 2680 w 3501"/>
              <a:gd name="T93" fmla="*/ 3224 h 3490"/>
              <a:gd name="T94" fmla="*/ 2330 w 3501"/>
              <a:gd name="T95" fmla="*/ 3393 h 3490"/>
              <a:gd name="T96" fmla="*/ 1950 w 3501"/>
              <a:gd name="T97" fmla="*/ 3479 h 3490"/>
              <a:gd name="T98" fmla="*/ 1651 w 3501"/>
              <a:gd name="T99" fmla="*/ 3487 h 3490"/>
              <a:gd name="T100" fmla="*/ 1264 w 3501"/>
              <a:gd name="T101" fmla="*/ 3422 h 3490"/>
              <a:gd name="T102" fmla="*/ 905 w 3501"/>
              <a:gd name="T103" fmla="*/ 3273 h 3490"/>
              <a:gd name="T104" fmla="*/ 585 w 3501"/>
              <a:gd name="T105" fmla="*/ 3047 h 3490"/>
              <a:gd name="T106" fmla="*/ 321 w 3501"/>
              <a:gd name="T107" fmla="*/ 2753 h 3490"/>
              <a:gd name="T108" fmla="*/ 133 w 3501"/>
              <a:gd name="T109" fmla="*/ 2413 h 3490"/>
              <a:gd name="T110" fmla="*/ 25 w 3501"/>
              <a:gd name="T111" fmla="*/ 2040 h 3490"/>
              <a:gd name="T112" fmla="*/ 3 w 3501"/>
              <a:gd name="T113" fmla="*/ 1646 h 3490"/>
              <a:gd name="T114" fmla="*/ 68 w 3501"/>
              <a:gd name="T115" fmla="*/ 1260 h 3490"/>
              <a:gd name="T116" fmla="*/ 217 w 3501"/>
              <a:gd name="T117" fmla="*/ 902 h 3490"/>
              <a:gd name="T118" fmla="*/ 444 w 3501"/>
              <a:gd name="T119" fmla="*/ 583 h 3490"/>
              <a:gd name="T120" fmla="*/ 739 w 3501"/>
              <a:gd name="T121" fmla="*/ 320 h 3490"/>
              <a:gd name="T122" fmla="*/ 1081 w 3501"/>
              <a:gd name="T123" fmla="*/ 132 h 3490"/>
              <a:gd name="T124" fmla="*/ 1454 w 3501"/>
              <a:gd name="T125" fmla="*/ 24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01" h="3490">
                <a:moveTo>
                  <a:pt x="1751" y="147"/>
                </a:moveTo>
                <a:lnTo>
                  <a:pt x="1652" y="150"/>
                </a:lnTo>
                <a:lnTo>
                  <a:pt x="1555" y="159"/>
                </a:lnTo>
                <a:lnTo>
                  <a:pt x="1459" y="173"/>
                </a:lnTo>
                <a:lnTo>
                  <a:pt x="1365" y="193"/>
                </a:lnTo>
                <a:lnTo>
                  <a:pt x="1272" y="219"/>
                </a:lnTo>
                <a:lnTo>
                  <a:pt x="1181" y="251"/>
                </a:lnTo>
                <a:lnTo>
                  <a:pt x="1092" y="287"/>
                </a:lnTo>
                <a:lnTo>
                  <a:pt x="1007" y="328"/>
                </a:lnTo>
                <a:lnTo>
                  <a:pt x="922" y="375"/>
                </a:lnTo>
                <a:lnTo>
                  <a:pt x="842" y="428"/>
                </a:lnTo>
                <a:lnTo>
                  <a:pt x="764" y="485"/>
                </a:lnTo>
                <a:lnTo>
                  <a:pt x="689" y="548"/>
                </a:lnTo>
                <a:lnTo>
                  <a:pt x="617" y="615"/>
                </a:lnTo>
                <a:lnTo>
                  <a:pt x="553" y="683"/>
                </a:lnTo>
                <a:lnTo>
                  <a:pt x="494" y="752"/>
                </a:lnTo>
                <a:lnTo>
                  <a:pt x="440" y="825"/>
                </a:lnTo>
                <a:lnTo>
                  <a:pt x="388" y="901"/>
                </a:lnTo>
                <a:lnTo>
                  <a:pt x="343" y="979"/>
                </a:lnTo>
                <a:lnTo>
                  <a:pt x="302" y="1059"/>
                </a:lnTo>
                <a:lnTo>
                  <a:pt x="265" y="1141"/>
                </a:lnTo>
                <a:lnTo>
                  <a:pt x="233" y="1225"/>
                </a:lnTo>
                <a:lnTo>
                  <a:pt x="207" y="1312"/>
                </a:lnTo>
                <a:lnTo>
                  <a:pt x="185" y="1400"/>
                </a:lnTo>
                <a:lnTo>
                  <a:pt x="168" y="1489"/>
                </a:lnTo>
                <a:lnTo>
                  <a:pt x="156" y="1580"/>
                </a:lnTo>
                <a:lnTo>
                  <a:pt x="150" y="1671"/>
                </a:lnTo>
                <a:lnTo>
                  <a:pt x="2615" y="1671"/>
                </a:lnTo>
                <a:lnTo>
                  <a:pt x="1794" y="853"/>
                </a:lnTo>
                <a:lnTo>
                  <a:pt x="1783" y="837"/>
                </a:lnTo>
                <a:lnTo>
                  <a:pt x="1775" y="820"/>
                </a:lnTo>
                <a:lnTo>
                  <a:pt x="1773" y="801"/>
                </a:lnTo>
                <a:lnTo>
                  <a:pt x="1775" y="783"/>
                </a:lnTo>
                <a:lnTo>
                  <a:pt x="1783" y="765"/>
                </a:lnTo>
                <a:lnTo>
                  <a:pt x="1794" y="749"/>
                </a:lnTo>
                <a:lnTo>
                  <a:pt x="1810" y="737"/>
                </a:lnTo>
                <a:lnTo>
                  <a:pt x="1828" y="731"/>
                </a:lnTo>
                <a:lnTo>
                  <a:pt x="1847" y="727"/>
                </a:lnTo>
                <a:lnTo>
                  <a:pt x="1865" y="729"/>
                </a:lnTo>
                <a:lnTo>
                  <a:pt x="1883" y="737"/>
                </a:lnTo>
                <a:lnTo>
                  <a:pt x="1899" y="749"/>
                </a:lnTo>
                <a:lnTo>
                  <a:pt x="2845" y="1693"/>
                </a:lnTo>
                <a:lnTo>
                  <a:pt x="2858" y="1709"/>
                </a:lnTo>
                <a:lnTo>
                  <a:pt x="2864" y="1726"/>
                </a:lnTo>
                <a:lnTo>
                  <a:pt x="2868" y="1745"/>
                </a:lnTo>
                <a:lnTo>
                  <a:pt x="2864" y="1763"/>
                </a:lnTo>
                <a:lnTo>
                  <a:pt x="2858" y="1781"/>
                </a:lnTo>
                <a:lnTo>
                  <a:pt x="2845" y="1797"/>
                </a:lnTo>
                <a:lnTo>
                  <a:pt x="1899" y="2740"/>
                </a:lnTo>
                <a:lnTo>
                  <a:pt x="1883" y="2753"/>
                </a:lnTo>
                <a:lnTo>
                  <a:pt x="1865" y="2759"/>
                </a:lnTo>
                <a:lnTo>
                  <a:pt x="1847" y="2763"/>
                </a:lnTo>
                <a:lnTo>
                  <a:pt x="1828" y="2759"/>
                </a:lnTo>
                <a:lnTo>
                  <a:pt x="1810" y="2753"/>
                </a:lnTo>
                <a:lnTo>
                  <a:pt x="1794" y="2740"/>
                </a:lnTo>
                <a:lnTo>
                  <a:pt x="1783" y="2725"/>
                </a:lnTo>
                <a:lnTo>
                  <a:pt x="1775" y="2707"/>
                </a:lnTo>
                <a:lnTo>
                  <a:pt x="1773" y="2689"/>
                </a:lnTo>
                <a:lnTo>
                  <a:pt x="1775" y="2670"/>
                </a:lnTo>
                <a:lnTo>
                  <a:pt x="1783" y="2653"/>
                </a:lnTo>
                <a:lnTo>
                  <a:pt x="1794" y="2637"/>
                </a:lnTo>
                <a:lnTo>
                  <a:pt x="2615" y="1819"/>
                </a:lnTo>
                <a:lnTo>
                  <a:pt x="150" y="1819"/>
                </a:lnTo>
                <a:lnTo>
                  <a:pt x="156" y="1910"/>
                </a:lnTo>
                <a:lnTo>
                  <a:pt x="168" y="2001"/>
                </a:lnTo>
                <a:lnTo>
                  <a:pt x="185" y="2089"/>
                </a:lnTo>
                <a:lnTo>
                  <a:pt x="207" y="2178"/>
                </a:lnTo>
                <a:lnTo>
                  <a:pt x="233" y="2263"/>
                </a:lnTo>
                <a:lnTo>
                  <a:pt x="265" y="2349"/>
                </a:lnTo>
                <a:lnTo>
                  <a:pt x="302" y="2431"/>
                </a:lnTo>
                <a:lnTo>
                  <a:pt x="343" y="2511"/>
                </a:lnTo>
                <a:lnTo>
                  <a:pt x="388" y="2589"/>
                </a:lnTo>
                <a:lnTo>
                  <a:pt x="440" y="2664"/>
                </a:lnTo>
                <a:lnTo>
                  <a:pt x="494" y="2738"/>
                </a:lnTo>
                <a:lnTo>
                  <a:pt x="553" y="2807"/>
                </a:lnTo>
                <a:lnTo>
                  <a:pt x="617" y="2875"/>
                </a:lnTo>
                <a:lnTo>
                  <a:pt x="689" y="2942"/>
                </a:lnTo>
                <a:lnTo>
                  <a:pt x="764" y="3005"/>
                </a:lnTo>
                <a:lnTo>
                  <a:pt x="842" y="3061"/>
                </a:lnTo>
                <a:lnTo>
                  <a:pt x="922" y="3113"/>
                </a:lnTo>
                <a:lnTo>
                  <a:pt x="1007" y="3161"/>
                </a:lnTo>
                <a:lnTo>
                  <a:pt x="1092" y="3203"/>
                </a:lnTo>
                <a:lnTo>
                  <a:pt x="1181" y="3239"/>
                </a:lnTo>
                <a:lnTo>
                  <a:pt x="1272" y="3270"/>
                </a:lnTo>
                <a:lnTo>
                  <a:pt x="1365" y="3297"/>
                </a:lnTo>
                <a:lnTo>
                  <a:pt x="1459" y="3316"/>
                </a:lnTo>
                <a:lnTo>
                  <a:pt x="1555" y="3331"/>
                </a:lnTo>
                <a:lnTo>
                  <a:pt x="1652" y="3340"/>
                </a:lnTo>
                <a:lnTo>
                  <a:pt x="1751" y="3343"/>
                </a:lnTo>
                <a:lnTo>
                  <a:pt x="1849" y="3340"/>
                </a:lnTo>
                <a:lnTo>
                  <a:pt x="1946" y="3331"/>
                </a:lnTo>
                <a:lnTo>
                  <a:pt x="2042" y="3316"/>
                </a:lnTo>
                <a:lnTo>
                  <a:pt x="2137" y="3297"/>
                </a:lnTo>
                <a:lnTo>
                  <a:pt x="2229" y="3270"/>
                </a:lnTo>
                <a:lnTo>
                  <a:pt x="2320" y="3239"/>
                </a:lnTo>
                <a:lnTo>
                  <a:pt x="2409" y="3203"/>
                </a:lnTo>
                <a:lnTo>
                  <a:pt x="2494" y="3161"/>
                </a:lnTo>
                <a:lnTo>
                  <a:pt x="2579" y="3113"/>
                </a:lnTo>
                <a:lnTo>
                  <a:pt x="2659" y="3061"/>
                </a:lnTo>
                <a:lnTo>
                  <a:pt x="2737" y="3005"/>
                </a:lnTo>
                <a:lnTo>
                  <a:pt x="2812" y="2942"/>
                </a:lnTo>
                <a:lnTo>
                  <a:pt x="2884" y="2875"/>
                </a:lnTo>
                <a:lnTo>
                  <a:pt x="2951" y="2803"/>
                </a:lnTo>
                <a:lnTo>
                  <a:pt x="3014" y="2728"/>
                </a:lnTo>
                <a:lnTo>
                  <a:pt x="3072" y="2651"/>
                </a:lnTo>
                <a:lnTo>
                  <a:pt x="3124" y="2571"/>
                </a:lnTo>
                <a:lnTo>
                  <a:pt x="3171" y="2486"/>
                </a:lnTo>
                <a:lnTo>
                  <a:pt x="3213" y="2401"/>
                </a:lnTo>
                <a:lnTo>
                  <a:pt x="3250" y="2312"/>
                </a:lnTo>
                <a:lnTo>
                  <a:pt x="3282" y="2222"/>
                </a:lnTo>
                <a:lnTo>
                  <a:pt x="3307" y="2130"/>
                </a:lnTo>
                <a:lnTo>
                  <a:pt x="3328" y="2035"/>
                </a:lnTo>
                <a:lnTo>
                  <a:pt x="3342" y="1940"/>
                </a:lnTo>
                <a:lnTo>
                  <a:pt x="3350" y="1843"/>
                </a:lnTo>
                <a:lnTo>
                  <a:pt x="3353" y="1745"/>
                </a:lnTo>
                <a:lnTo>
                  <a:pt x="3350" y="1647"/>
                </a:lnTo>
                <a:lnTo>
                  <a:pt x="3342" y="1550"/>
                </a:lnTo>
                <a:lnTo>
                  <a:pt x="3328" y="1455"/>
                </a:lnTo>
                <a:lnTo>
                  <a:pt x="3307" y="1360"/>
                </a:lnTo>
                <a:lnTo>
                  <a:pt x="3282" y="1268"/>
                </a:lnTo>
                <a:lnTo>
                  <a:pt x="3250" y="1177"/>
                </a:lnTo>
                <a:lnTo>
                  <a:pt x="3213" y="1089"/>
                </a:lnTo>
                <a:lnTo>
                  <a:pt x="3171" y="1004"/>
                </a:lnTo>
                <a:lnTo>
                  <a:pt x="3124" y="919"/>
                </a:lnTo>
                <a:lnTo>
                  <a:pt x="3072" y="839"/>
                </a:lnTo>
                <a:lnTo>
                  <a:pt x="3014" y="761"/>
                </a:lnTo>
                <a:lnTo>
                  <a:pt x="2951" y="687"/>
                </a:lnTo>
                <a:lnTo>
                  <a:pt x="2884" y="615"/>
                </a:lnTo>
                <a:lnTo>
                  <a:pt x="2812" y="548"/>
                </a:lnTo>
                <a:lnTo>
                  <a:pt x="2737" y="485"/>
                </a:lnTo>
                <a:lnTo>
                  <a:pt x="2659" y="428"/>
                </a:lnTo>
                <a:lnTo>
                  <a:pt x="2579" y="375"/>
                </a:lnTo>
                <a:lnTo>
                  <a:pt x="2494" y="328"/>
                </a:lnTo>
                <a:lnTo>
                  <a:pt x="2409" y="287"/>
                </a:lnTo>
                <a:lnTo>
                  <a:pt x="2320" y="251"/>
                </a:lnTo>
                <a:lnTo>
                  <a:pt x="2229" y="219"/>
                </a:lnTo>
                <a:lnTo>
                  <a:pt x="2137" y="193"/>
                </a:lnTo>
                <a:lnTo>
                  <a:pt x="2042" y="173"/>
                </a:lnTo>
                <a:lnTo>
                  <a:pt x="1946" y="159"/>
                </a:lnTo>
                <a:lnTo>
                  <a:pt x="1849" y="150"/>
                </a:lnTo>
                <a:lnTo>
                  <a:pt x="1751" y="147"/>
                </a:lnTo>
                <a:close/>
                <a:moveTo>
                  <a:pt x="1751" y="0"/>
                </a:moveTo>
                <a:lnTo>
                  <a:pt x="1850" y="2"/>
                </a:lnTo>
                <a:lnTo>
                  <a:pt x="1950" y="11"/>
                </a:lnTo>
                <a:lnTo>
                  <a:pt x="2047" y="24"/>
                </a:lnTo>
                <a:lnTo>
                  <a:pt x="2142" y="44"/>
                </a:lnTo>
                <a:lnTo>
                  <a:pt x="2237" y="68"/>
                </a:lnTo>
                <a:lnTo>
                  <a:pt x="2330" y="97"/>
                </a:lnTo>
                <a:lnTo>
                  <a:pt x="2420" y="132"/>
                </a:lnTo>
                <a:lnTo>
                  <a:pt x="2509" y="172"/>
                </a:lnTo>
                <a:lnTo>
                  <a:pt x="2596" y="216"/>
                </a:lnTo>
                <a:lnTo>
                  <a:pt x="2680" y="265"/>
                </a:lnTo>
                <a:lnTo>
                  <a:pt x="2762" y="320"/>
                </a:lnTo>
                <a:lnTo>
                  <a:pt x="2840" y="379"/>
                </a:lnTo>
                <a:lnTo>
                  <a:pt x="2916" y="443"/>
                </a:lnTo>
                <a:lnTo>
                  <a:pt x="2989" y="511"/>
                </a:lnTo>
                <a:lnTo>
                  <a:pt x="3057" y="583"/>
                </a:lnTo>
                <a:lnTo>
                  <a:pt x="3121" y="659"/>
                </a:lnTo>
                <a:lnTo>
                  <a:pt x="3180" y="737"/>
                </a:lnTo>
                <a:lnTo>
                  <a:pt x="3235" y="818"/>
                </a:lnTo>
                <a:lnTo>
                  <a:pt x="3284" y="902"/>
                </a:lnTo>
                <a:lnTo>
                  <a:pt x="3329" y="989"/>
                </a:lnTo>
                <a:lnTo>
                  <a:pt x="3368" y="1077"/>
                </a:lnTo>
                <a:lnTo>
                  <a:pt x="3404" y="1167"/>
                </a:lnTo>
                <a:lnTo>
                  <a:pt x="3433" y="1260"/>
                </a:lnTo>
                <a:lnTo>
                  <a:pt x="3457" y="1355"/>
                </a:lnTo>
                <a:lnTo>
                  <a:pt x="3476" y="1449"/>
                </a:lnTo>
                <a:lnTo>
                  <a:pt x="3490" y="1547"/>
                </a:lnTo>
                <a:lnTo>
                  <a:pt x="3499" y="1646"/>
                </a:lnTo>
                <a:lnTo>
                  <a:pt x="3501" y="1745"/>
                </a:lnTo>
                <a:lnTo>
                  <a:pt x="3499" y="1844"/>
                </a:lnTo>
                <a:lnTo>
                  <a:pt x="3490" y="1942"/>
                </a:lnTo>
                <a:lnTo>
                  <a:pt x="3476" y="2040"/>
                </a:lnTo>
                <a:lnTo>
                  <a:pt x="3457" y="2135"/>
                </a:lnTo>
                <a:lnTo>
                  <a:pt x="3433" y="2230"/>
                </a:lnTo>
                <a:lnTo>
                  <a:pt x="3404" y="2322"/>
                </a:lnTo>
                <a:lnTo>
                  <a:pt x="3368" y="2413"/>
                </a:lnTo>
                <a:lnTo>
                  <a:pt x="3329" y="2501"/>
                </a:lnTo>
                <a:lnTo>
                  <a:pt x="3284" y="2588"/>
                </a:lnTo>
                <a:lnTo>
                  <a:pt x="3235" y="2672"/>
                </a:lnTo>
                <a:lnTo>
                  <a:pt x="3180" y="2753"/>
                </a:lnTo>
                <a:lnTo>
                  <a:pt x="3121" y="2831"/>
                </a:lnTo>
                <a:lnTo>
                  <a:pt x="3057" y="2907"/>
                </a:lnTo>
                <a:lnTo>
                  <a:pt x="2989" y="2979"/>
                </a:lnTo>
                <a:lnTo>
                  <a:pt x="2916" y="3047"/>
                </a:lnTo>
                <a:lnTo>
                  <a:pt x="2840" y="3111"/>
                </a:lnTo>
                <a:lnTo>
                  <a:pt x="2762" y="3170"/>
                </a:lnTo>
                <a:lnTo>
                  <a:pt x="2680" y="3224"/>
                </a:lnTo>
                <a:lnTo>
                  <a:pt x="2596" y="3273"/>
                </a:lnTo>
                <a:lnTo>
                  <a:pt x="2509" y="3318"/>
                </a:lnTo>
                <a:lnTo>
                  <a:pt x="2420" y="3358"/>
                </a:lnTo>
                <a:lnTo>
                  <a:pt x="2330" y="3393"/>
                </a:lnTo>
                <a:lnTo>
                  <a:pt x="2237" y="3422"/>
                </a:lnTo>
                <a:lnTo>
                  <a:pt x="2142" y="3446"/>
                </a:lnTo>
                <a:lnTo>
                  <a:pt x="2047" y="3465"/>
                </a:lnTo>
                <a:lnTo>
                  <a:pt x="1950" y="3479"/>
                </a:lnTo>
                <a:lnTo>
                  <a:pt x="1850" y="3487"/>
                </a:lnTo>
                <a:lnTo>
                  <a:pt x="1751" y="3490"/>
                </a:lnTo>
                <a:lnTo>
                  <a:pt x="1751" y="3490"/>
                </a:lnTo>
                <a:lnTo>
                  <a:pt x="1651" y="3487"/>
                </a:lnTo>
                <a:lnTo>
                  <a:pt x="1553" y="3479"/>
                </a:lnTo>
                <a:lnTo>
                  <a:pt x="1454" y="3465"/>
                </a:lnTo>
                <a:lnTo>
                  <a:pt x="1359" y="3446"/>
                </a:lnTo>
                <a:lnTo>
                  <a:pt x="1264" y="3422"/>
                </a:lnTo>
                <a:lnTo>
                  <a:pt x="1172" y="3393"/>
                </a:lnTo>
                <a:lnTo>
                  <a:pt x="1081" y="3358"/>
                </a:lnTo>
                <a:lnTo>
                  <a:pt x="992" y="3318"/>
                </a:lnTo>
                <a:lnTo>
                  <a:pt x="905" y="3273"/>
                </a:lnTo>
                <a:lnTo>
                  <a:pt x="821" y="3224"/>
                </a:lnTo>
                <a:lnTo>
                  <a:pt x="739" y="3170"/>
                </a:lnTo>
                <a:lnTo>
                  <a:pt x="661" y="3111"/>
                </a:lnTo>
                <a:lnTo>
                  <a:pt x="585" y="3047"/>
                </a:lnTo>
                <a:lnTo>
                  <a:pt x="513" y="2979"/>
                </a:lnTo>
                <a:lnTo>
                  <a:pt x="444" y="2907"/>
                </a:lnTo>
                <a:lnTo>
                  <a:pt x="380" y="2831"/>
                </a:lnTo>
                <a:lnTo>
                  <a:pt x="321" y="2753"/>
                </a:lnTo>
                <a:lnTo>
                  <a:pt x="266" y="2672"/>
                </a:lnTo>
                <a:lnTo>
                  <a:pt x="217" y="2588"/>
                </a:lnTo>
                <a:lnTo>
                  <a:pt x="172" y="2501"/>
                </a:lnTo>
                <a:lnTo>
                  <a:pt x="133" y="2413"/>
                </a:lnTo>
                <a:lnTo>
                  <a:pt x="97" y="2322"/>
                </a:lnTo>
                <a:lnTo>
                  <a:pt x="68" y="2230"/>
                </a:lnTo>
                <a:lnTo>
                  <a:pt x="44" y="2135"/>
                </a:lnTo>
                <a:lnTo>
                  <a:pt x="25" y="2040"/>
                </a:lnTo>
                <a:lnTo>
                  <a:pt x="11" y="1942"/>
                </a:lnTo>
                <a:lnTo>
                  <a:pt x="3" y="1844"/>
                </a:lnTo>
                <a:lnTo>
                  <a:pt x="0" y="1745"/>
                </a:lnTo>
                <a:lnTo>
                  <a:pt x="3" y="1646"/>
                </a:lnTo>
                <a:lnTo>
                  <a:pt x="11" y="1547"/>
                </a:lnTo>
                <a:lnTo>
                  <a:pt x="25" y="1449"/>
                </a:lnTo>
                <a:lnTo>
                  <a:pt x="44" y="1355"/>
                </a:lnTo>
                <a:lnTo>
                  <a:pt x="68" y="1260"/>
                </a:lnTo>
                <a:lnTo>
                  <a:pt x="97" y="1167"/>
                </a:lnTo>
                <a:lnTo>
                  <a:pt x="133" y="1077"/>
                </a:lnTo>
                <a:lnTo>
                  <a:pt x="172" y="989"/>
                </a:lnTo>
                <a:lnTo>
                  <a:pt x="217" y="902"/>
                </a:lnTo>
                <a:lnTo>
                  <a:pt x="266" y="818"/>
                </a:lnTo>
                <a:lnTo>
                  <a:pt x="321" y="737"/>
                </a:lnTo>
                <a:lnTo>
                  <a:pt x="380" y="659"/>
                </a:lnTo>
                <a:lnTo>
                  <a:pt x="444" y="583"/>
                </a:lnTo>
                <a:lnTo>
                  <a:pt x="513" y="511"/>
                </a:lnTo>
                <a:lnTo>
                  <a:pt x="585" y="443"/>
                </a:lnTo>
                <a:lnTo>
                  <a:pt x="661" y="379"/>
                </a:lnTo>
                <a:lnTo>
                  <a:pt x="739" y="320"/>
                </a:lnTo>
                <a:lnTo>
                  <a:pt x="821" y="265"/>
                </a:lnTo>
                <a:lnTo>
                  <a:pt x="905" y="216"/>
                </a:lnTo>
                <a:lnTo>
                  <a:pt x="992" y="172"/>
                </a:lnTo>
                <a:lnTo>
                  <a:pt x="1081" y="132"/>
                </a:lnTo>
                <a:lnTo>
                  <a:pt x="1172" y="97"/>
                </a:lnTo>
                <a:lnTo>
                  <a:pt x="1264" y="68"/>
                </a:lnTo>
                <a:lnTo>
                  <a:pt x="1359" y="44"/>
                </a:lnTo>
                <a:lnTo>
                  <a:pt x="1454" y="24"/>
                </a:lnTo>
                <a:lnTo>
                  <a:pt x="1553" y="11"/>
                </a:lnTo>
                <a:lnTo>
                  <a:pt x="1651" y="2"/>
                </a:lnTo>
                <a:lnTo>
                  <a:pt x="175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3" name="Freeform 108"/>
          <p:cNvSpPr>
            <a:spLocks noChangeAspect="1" noEditPoints="1"/>
          </p:cNvSpPr>
          <p:nvPr/>
        </p:nvSpPr>
        <p:spPr bwMode="auto">
          <a:xfrm>
            <a:off x="346698" y="5781845"/>
            <a:ext cx="262902" cy="262902"/>
          </a:xfrm>
          <a:custGeom>
            <a:avLst/>
            <a:gdLst>
              <a:gd name="T0" fmla="*/ 1459 w 3501"/>
              <a:gd name="T1" fmla="*/ 173 h 3490"/>
              <a:gd name="T2" fmla="*/ 1092 w 3501"/>
              <a:gd name="T3" fmla="*/ 287 h 3490"/>
              <a:gd name="T4" fmla="*/ 764 w 3501"/>
              <a:gd name="T5" fmla="*/ 485 h 3490"/>
              <a:gd name="T6" fmla="*/ 494 w 3501"/>
              <a:gd name="T7" fmla="*/ 752 h 3490"/>
              <a:gd name="T8" fmla="*/ 302 w 3501"/>
              <a:gd name="T9" fmla="*/ 1059 h 3490"/>
              <a:gd name="T10" fmla="*/ 185 w 3501"/>
              <a:gd name="T11" fmla="*/ 1400 h 3490"/>
              <a:gd name="T12" fmla="*/ 2615 w 3501"/>
              <a:gd name="T13" fmla="*/ 1671 h 3490"/>
              <a:gd name="T14" fmla="*/ 1773 w 3501"/>
              <a:gd name="T15" fmla="*/ 801 h 3490"/>
              <a:gd name="T16" fmla="*/ 1810 w 3501"/>
              <a:gd name="T17" fmla="*/ 737 h 3490"/>
              <a:gd name="T18" fmla="*/ 1883 w 3501"/>
              <a:gd name="T19" fmla="*/ 737 h 3490"/>
              <a:gd name="T20" fmla="*/ 2864 w 3501"/>
              <a:gd name="T21" fmla="*/ 1726 h 3490"/>
              <a:gd name="T22" fmla="*/ 2845 w 3501"/>
              <a:gd name="T23" fmla="*/ 1797 h 3490"/>
              <a:gd name="T24" fmla="*/ 1847 w 3501"/>
              <a:gd name="T25" fmla="*/ 2763 h 3490"/>
              <a:gd name="T26" fmla="*/ 1783 w 3501"/>
              <a:gd name="T27" fmla="*/ 2725 h 3490"/>
              <a:gd name="T28" fmla="*/ 1783 w 3501"/>
              <a:gd name="T29" fmla="*/ 2653 h 3490"/>
              <a:gd name="T30" fmla="*/ 156 w 3501"/>
              <a:gd name="T31" fmla="*/ 1910 h 3490"/>
              <a:gd name="T32" fmla="*/ 233 w 3501"/>
              <a:gd name="T33" fmla="*/ 2263 h 3490"/>
              <a:gd name="T34" fmla="*/ 388 w 3501"/>
              <a:gd name="T35" fmla="*/ 2589 h 3490"/>
              <a:gd name="T36" fmla="*/ 617 w 3501"/>
              <a:gd name="T37" fmla="*/ 2875 h 3490"/>
              <a:gd name="T38" fmla="*/ 922 w 3501"/>
              <a:gd name="T39" fmla="*/ 3113 h 3490"/>
              <a:gd name="T40" fmla="*/ 1272 w 3501"/>
              <a:gd name="T41" fmla="*/ 3270 h 3490"/>
              <a:gd name="T42" fmla="*/ 1652 w 3501"/>
              <a:gd name="T43" fmla="*/ 3340 h 3490"/>
              <a:gd name="T44" fmla="*/ 2042 w 3501"/>
              <a:gd name="T45" fmla="*/ 3316 h 3490"/>
              <a:gd name="T46" fmla="*/ 2409 w 3501"/>
              <a:gd name="T47" fmla="*/ 3203 h 3490"/>
              <a:gd name="T48" fmla="*/ 2737 w 3501"/>
              <a:gd name="T49" fmla="*/ 3005 h 3490"/>
              <a:gd name="T50" fmla="*/ 3014 w 3501"/>
              <a:gd name="T51" fmla="*/ 2728 h 3490"/>
              <a:gd name="T52" fmla="*/ 3213 w 3501"/>
              <a:gd name="T53" fmla="*/ 2401 h 3490"/>
              <a:gd name="T54" fmla="*/ 3328 w 3501"/>
              <a:gd name="T55" fmla="*/ 2035 h 3490"/>
              <a:gd name="T56" fmla="*/ 3350 w 3501"/>
              <a:gd name="T57" fmla="*/ 1647 h 3490"/>
              <a:gd name="T58" fmla="*/ 3282 w 3501"/>
              <a:gd name="T59" fmla="*/ 1268 h 3490"/>
              <a:gd name="T60" fmla="*/ 3124 w 3501"/>
              <a:gd name="T61" fmla="*/ 919 h 3490"/>
              <a:gd name="T62" fmla="*/ 2884 w 3501"/>
              <a:gd name="T63" fmla="*/ 615 h 3490"/>
              <a:gd name="T64" fmla="*/ 2579 w 3501"/>
              <a:gd name="T65" fmla="*/ 375 h 3490"/>
              <a:gd name="T66" fmla="*/ 2229 w 3501"/>
              <a:gd name="T67" fmla="*/ 219 h 3490"/>
              <a:gd name="T68" fmla="*/ 1849 w 3501"/>
              <a:gd name="T69" fmla="*/ 150 h 3490"/>
              <a:gd name="T70" fmla="*/ 1950 w 3501"/>
              <a:gd name="T71" fmla="*/ 11 h 3490"/>
              <a:gd name="T72" fmla="*/ 2330 w 3501"/>
              <a:gd name="T73" fmla="*/ 97 h 3490"/>
              <a:gd name="T74" fmla="*/ 2680 w 3501"/>
              <a:gd name="T75" fmla="*/ 265 h 3490"/>
              <a:gd name="T76" fmla="*/ 2989 w 3501"/>
              <a:gd name="T77" fmla="*/ 511 h 3490"/>
              <a:gd name="T78" fmla="*/ 3235 w 3501"/>
              <a:gd name="T79" fmla="*/ 818 h 3490"/>
              <a:gd name="T80" fmla="*/ 3404 w 3501"/>
              <a:gd name="T81" fmla="*/ 1167 h 3490"/>
              <a:gd name="T82" fmla="*/ 3490 w 3501"/>
              <a:gd name="T83" fmla="*/ 1547 h 3490"/>
              <a:gd name="T84" fmla="*/ 3490 w 3501"/>
              <a:gd name="T85" fmla="*/ 1942 h 3490"/>
              <a:gd name="T86" fmla="*/ 3404 w 3501"/>
              <a:gd name="T87" fmla="*/ 2322 h 3490"/>
              <a:gd name="T88" fmla="*/ 3235 w 3501"/>
              <a:gd name="T89" fmla="*/ 2672 h 3490"/>
              <a:gd name="T90" fmla="*/ 2989 w 3501"/>
              <a:gd name="T91" fmla="*/ 2979 h 3490"/>
              <a:gd name="T92" fmla="*/ 2680 w 3501"/>
              <a:gd name="T93" fmla="*/ 3224 h 3490"/>
              <a:gd name="T94" fmla="*/ 2330 w 3501"/>
              <a:gd name="T95" fmla="*/ 3393 h 3490"/>
              <a:gd name="T96" fmla="*/ 1950 w 3501"/>
              <a:gd name="T97" fmla="*/ 3479 h 3490"/>
              <a:gd name="T98" fmla="*/ 1651 w 3501"/>
              <a:gd name="T99" fmla="*/ 3487 h 3490"/>
              <a:gd name="T100" fmla="*/ 1264 w 3501"/>
              <a:gd name="T101" fmla="*/ 3422 h 3490"/>
              <a:gd name="T102" fmla="*/ 905 w 3501"/>
              <a:gd name="T103" fmla="*/ 3273 h 3490"/>
              <a:gd name="T104" fmla="*/ 585 w 3501"/>
              <a:gd name="T105" fmla="*/ 3047 h 3490"/>
              <a:gd name="T106" fmla="*/ 321 w 3501"/>
              <a:gd name="T107" fmla="*/ 2753 h 3490"/>
              <a:gd name="T108" fmla="*/ 133 w 3501"/>
              <a:gd name="T109" fmla="*/ 2413 h 3490"/>
              <a:gd name="T110" fmla="*/ 25 w 3501"/>
              <a:gd name="T111" fmla="*/ 2040 h 3490"/>
              <a:gd name="T112" fmla="*/ 3 w 3501"/>
              <a:gd name="T113" fmla="*/ 1646 h 3490"/>
              <a:gd name="T114" fmla="*/ 68 w 3501"/>
              <a:gd name="T115" fmla="*/ 1260 h 3490"/>
              <a:gd name="T116" fmla="*/ 217 w 3501"/>
              <a:gd name="T117" fmla="*/ 902 h 3490"/>
              <a:gd name="T118" fmla="*/ 444 w 3501"/>
              <a:gd name="T119" fmla="*/ 583 h 3490"/>
              <a:gd name="T120" fmla="*/ 739 w 3501"/>
              <a:gd name="T121" fmla="*/ 320 h 3490"/>
              <a:gd name="T122" fmla="*/ 1081 w 3501"/>
              <a:gd name="T123" fmla="*/ 132 h 3490"/>
              <a:gd name="T124" fmla="*/ 1454 w 3501"/>
              <a:gd name="T125" fmla="*/ 24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01" h="3490">
                <a:moveTo>
                  <a:pt x="1751" y="147"/>
                </a:moveTo>
                <a:lnTo>
                  <a:pt x="1652" y="150"/>
                </a:lnTo>
                <a:lnTo>
                  <a:pt x="1555" y="159"/>
                </a:lnTo>
                <a:lnTo>
                  <a:pt x="1459" y="173"/>
                </a:lnTo>
                <a:lnTo>
                  <a:pt x="1365" y="193"/>
                </a:lnTo>
                <a:lnTo>
                  <a:pt x="1272" y="219"/>
                </a:lnTo>
                <a:lnTo>
                  <a:pt x="1181" y="251"/>
                </a:lnTo>
                <a:lnTo>
                  <a:pt x="1092" y="287"/>
                </a:lnTo>
                <a:lnTo>
                  <a:pt x="1007" y="328"/>
                </a:lnTo>
                <a:lnTo>
                  <a:pt x="922" y="375"/>
                </a:lnTo>
                <a:lnTo>
                  <a:pt x="842" y="428"/>
                </a:lnTo>
                <a:lnTo>
                  <a:pt x="764" y="485"/>
                </a:lnTo>
                <a:lnTo>
                  <a:pt x="689" y="548"/>
                </a:lnTo>
                <a:lnTo>
                  <a:pt x="617" y="615"/>
                </a:lnTo>
                <a:lnTo>
                  <a:pt x="553" y="683"/>
                </a:lnTo>
                <a:lnTo>
                  <a:pt x="494" y="752"/>
                </a:lnTo>
                <a:lnTo>
                  <a:pt x="440" y="825"/>
                </a:lnTo>
                <a:lnTo>
                  <a:pt x="388" y="901"/>
                </a:lnTo>
                <a:lnTo>
                  <a:pt x="343" y="979"/>
                </a:lnTo>
                <a:lnTo>
                  <a:pt x="302" y="1059"/>
                </a:lnTo>
                <a:lnTo>
                  <a:pt x="265" y="1141"/>
                </a:lnTo>
                <a:lnTo>
                  <a:pt x="233" y="1225"/>
                </a:lnTo>
                <a:lnTo>
                  <a:pt x="207" y="1312"/>
                </a:lnTo>
                <a:lnTo>
                  <a:pt x="185" y="1400"/>
                </a:lnTo>
                <a:lnTo>
                  <a:pt x="168" y="1489"/>
                </a:lnTo>
                <a:lnTo>
                  <a:pt x="156" y="1580"/>
                </a:lnTo>
                <a:lnTo>
                  <a:pt x="150" y="1671"/>
                </a:lnTo>
                <a:lnTo>
                  <a:pt x="2615" y="1671"/>
                </a:lnTo>
                <a:lnTo>
                  <a:pt x="1794" y="853"/>
                </a:lnTo>
                <a:lnTo>
                  <a:pt x="1783" y="837"/>
                </a:lnTo>
                <a:lnTo>
                  <a:pt x="1775" y="820"/>
                </a:lnTo>
                <a:lnTo>
                  <a:pt x="1773" y="801"/>
                </a:lnTo>
                <a:lnTo>
                  <a:pt x="1775" y="783"/>
                </a:lnTo>
                <a:lnTo>
                  <a:pt x="1783" y="765"/>
                </a:lnTo>
                <a:lnTo>
                  <a:pt x="1794" y="749"/>
                </a:lnTo>
                <a:lnTo>
                  <a:pt x="1810" y="737"/>
                </a:lnTo>
                <a:lnTo>
                  <a:pt x="1828" y="731"/>
                </a:lnTo>
                <a:lnTo>
                  <a:pt x="1847" y="727"/>
                </a:lnTo>
                <a:lnTo>
                  <a:pt x="1865" y="729"/>
                </a:lnTo>
                <a:lnTo>
                  <a:pt x="1883" y="737"/>
                </a:lnTo>
                <a:lnTo>
                  <a:pt x="1899" y="749"/>
                </a:lnTo>
                <a:lnTo>
                  <a:pt x="2845" y="1693"/>
                </a:lnTo>
                <a:lnTo>
                  <a:pt x="2858" y="1709"/>
                </a:lnTo>
                <a:lnTo>
                  <a:pt x="2864" y="1726"/>
                </a:lnTo>
                <a:lnTo>
                  <a:pt x="2868" y="1745"/>
                </a:lnTo>
                <a:lnTo>
                  <a:pt x="2864" y="1763"/>
                </a:lnTo>
                <a:lnTo>
                  <a:pt x="2858" y="1781"/>
                </a:lnTo>
                <a:lnTo>
                  <a:pt x="2845" y="1797"/>
                </a:lnTo>
                <a:lnTo>
                  <a:pt x="1899" y="2740"/>
                </a:lnTo>
                <a:lnTo>
                  <a:pt x="1883" y="2753"/>
                </a:lnTo>
                <a:lnTo>
                  <a:pt x="1865" y="2759"/>
                </a:lnTo>
                <a:lnTo>
                  <a:pt x="1847" y="2763"/>
                </a:lnTo>
                <a:lnTo>
                  <a:pt x="1828" y="2759"/>
                </a:lnTo>
                <a:lnTo>
                  <a:pt x="1810" y="2753"/>
                </a:lnTo>
                <a:lnTo>
                  <a:pt x="1794" y="2740"/>
                </a:lnTo>
                <a:lnTo>
                  <a:pt x="1783" y="2725"/>
                </a:lnTo>
                <a:lnTo>
                  <a:pt x="1775" y="2707"/>
                </a:lnTo>
                <a:lnTo>
                  <a:pt x="1773" y="2689"/>
                </a:lnTo>
                <a:lnTo>
                  <a:pt x="1775" y="2670"/>
                </a:lnTo>
                <a:lnTo>
                  <a:pt x="1783" y="2653"/>
                </a:lnTo>
                <a:lnTo>
                  <a:pt x="1794" y="2637"/>
                </a:lnTo>
                <a:lnTo>
                  <a:pt x="2615" y="1819"/>
                </a:lnTo>
                <a:lnTo>
                  <a:pt x="150" y="1819"/>
                </a:lnTo>
                <a:lnTo>
                  <a:pt x="156" y="1910"/>
                </a:lnTo>
                <a:lnTo>
                  <a:pt x="168" y="2001"/>
                </a:lnTo>
                <a:lnTo>
                  <a:pt x="185" y="2089"/>
                </a:lnTo>
                <a:lnTo>
                  <a:pt x="207" y="2178"/>
                </a:lnTo>
                <a:lnTo>
                  <a:pt x="233" y="2263"/>
                </a:lnTo>
                <a:lnTo>
                  <a:pt x="265" y="2349"/>
                </a:lnTo>
                <a:lnTo>
                  <a:pt x="302" y="2431"/>
                </a:lnTo>
                <a:lnTo>
                  <a:pt x="343" y="2511"/>
                </a:lnTo>
                <a:lnTo>
                  <a:pt x="388" y="2589"/>
                </a:lnTo>
                <a:lnTo>
                  <a:pt x="440" y="2664"/>
                </a:lnTo>
                <a:lnTo>
                  <a:pt x="494" y="2738"/>
                </a:lnTo>
                <a:lnTo>
                  <a:pt x="553" y="2807"/>
                </a:lnTo>
                <a:lnTo>
                  <a:pt x="617" y="2875"/>
                </a:lnTo>
                <a:lnTo>
                  <a:pt x="689" y="2942"/>
                </a:lnTo>
                <a:lnTo>
                  <a:pt x="764" y="3005"/>
                </a:lnTo>
                <a:lnTo>
                  <a:pt x="842" y="3061"/>
                </a:lnTo>
                <a:lnTo>
                  <a:pt x="922" y="3113"/>
                </a:lnTo>
                <a:lnTo>
                  <a:pt x="1007" y="3161"/>
                </a:lnTo>
                <a:lnTo>
                  <a:pt x="1092" y="3203"/>
                </a:lnTo>
                <a:lnTo>
                  <a:pt x="1181" y="3239"/>
                </a:lnTo>
                <a:lnTo>
                  <a:pt x="1272" y="3270"/>
                </a:lnTo>
                <a:lnTo>
                  <a:pt x="1365" y="3297"/>
                </a:lnTo>
                <a:lnTo>
                  <a:pt x="1459" y="3316"/>
                </a:lnTo>
                <a:lnTo>
                  <a:pt x="1555" y="3331"/>
                </a:lnTo>
                <a:lnTo>
                  <a:pt x="1652" y="3340"/>
                </a:lnTo>
                <a:lnTo>
                  <a:pt x="1751" y="3343"/>
                </a:lnTo>
                <a:lnTo>
                  <a:pt x="1849" y="3340"/>
                </a:lnTo>
                <a:lnTo>
                  <a:pt x="1946" y="3331"/>
                </a:lnTo>
                <a:lnTo>
                  <a:pt x="2042" y="3316"/>
                </a:lnTo>
                <a:lnTo>
                  <a:pt x="2137" y="3297"/>
                </a:lnTo>
                <a:lnTo>
                  <a:pt x="2229" y="3270"/>
                </a:lnTo>
                <a:lnTo>
                  <a:pt x="2320" y="3239"/>
                </a:lnTo>
                <a:lnTo>
                  <a:pt x="2409" y="3203"/>
                </a:lnTo>
                <a:lnTo>
                  <a:pt x="2494" y="3161"/>
                </a:lnTo>
                <a:lnTo>
                  <a:pt x="2579" y="3113"/>
                </a:lnTo>
                <a:lnTo>
                  <a:pt x="2659" y="3061"/>
                </a:lnTo>
                <a:lnTo>
                  <a:pt x="2737" y="3005"/>
                </a:lnTo>
                <a:lnTo>
                  <a:pt x="2812" y="2942"/>
                </a:lnTo>
                <a:lnTo>
                  <a:pt x="2884" y="2875"/>
                </a:lnTo>
                <a:lnTo>
                  <a:pt x="2951" y="2803"/>
                </a:lnTo>
                <a:lnTo>
                  <a:pt x="3014" y="2728"/>
                </a:lnTo>
                <a:lnTo>
                  <a:pt x="3072" y="2651"/>
                </a:lnTo>
                <a:lnTo>
                  <a:pt x="3124" y="2571"/>
                </a:lnTo>
                <a:lnTo>
                  <a:pt x="3171" y="2486"/>
                </a:lnTo>
                <a:lnTo>
                  <a:pt x="3213" y="2401"/>
                </a:lnTo>
                <a:lnTo>
                  <a:pt x="3250" y="2312"/>
                </a:lnTo>
                <a:lnTo>
                  <a:pt x="3282" y="2222"/>
                </a:lnTo>
                <a:lnTo>
                  <a:pt x="3307" y="2130"/>
                </a:lnTo>
                <a:lnTo>
                  <a:pt x="3328" y="2035"/>
                </a:lnTo>
                <a:lnTo>
                  <a:pt x="3342" y="1940"/>
                </a:lnTo>
                <a:lnTo>
                  <a:pt x="3350" y="1843"/>
                </a:lnTo>
                <a:lnTo>
                  <a:pt x="3353" y="1745"/>
                </a:lnTo>
                <a:lnTo>
                  <a:pt x="3350" y="1647"/>
                </a:lnTo>
                <a:lnTo>
                  <a:pt x="3342" y="1550"/>
                </a:lnTo>
                <a:lnTo>
                  <a:pt x="3328" y="1455"/>
                </a:lnTo>
                <a:lnTo>
                  <a:pt x="3307" y="1360"/>
                </a:lnTo>
                <a:lnTo>
                  <a:pt x="3282" y="1268"/>
                </a:lnTo>
                <a:lnTo>
                  <a:pt x="3250" y="1177"/>
                </a:lnTo>
                <a:lnTo>
                  <a:pt x="3213" y="1089"/>
                </a:lnTo>
                <a:lnTo>
                  <a:pt x="3171" y="1004"/>
                </a:lnTo>
                <a:lnTo>
                  <a:pt x="3124" y="919"/>
                </a:lnTo>
                <a:lnTo>
                  <a:pt x="3072" y="839"/>
                </a:lnTo>
                <a:lnTo>
                  <a:pt x="3014" y="761"/>
                </a:lnTo>
                <a:lnTo>
                  <a:pt x="2951" y="687"/>
                </a:lnTo>
                <a:lnTo>
                  <a:pt x="2884" y="615"/>
                </a:lnTo>
                <a:lnTo>
                  <a:pt x="2812" y="548"/>
                </a:lnTo>
                <a:lnTo>
                  <a:pt x="2737" y="485"/>
                </a:lnTo>
                <a:lnTo>
                  <a:pt x="2659" y="428"/>
                </a:lnTo>
                <a:lnTo>
                  <a:pt x="2579" y="375"/>
                </a:lnTo>
                <a:lnTo>
                  <a:pt x="2494" y="328"/>
                </a:lnTo>
                <a:lnTo>
                  <a:pt x="2409" y="287"/>
                </a:lnTo>
                <a:lnTo>
                  <a:pt x="2320" y="251"/>
                </a:lnTo>
                <a:lnTo>
                  <a:pt x="2229" y="219"/>
                </a:lnTo>
                <a:lnTo>
                  <a:pt x="2137" y="193"/>
                </a:lnTo>
                <a:lnTo>
                  <a:pt x="2042" y="173"/>
                </a:lnTo>
                <a:lnTo>
                  <a:pt x="1946" y="159"/>
                </a:lnTo>
                <a:lnTo>
                  <a:pt x="1849" y="150"/>
                </a:lnTo>
                <a:lnTo>
                  <a:pt x="1751" y="147"/>
                </a:lnTo>
                <a:close/>
                <a:moveTo>
                  <a:pt x="1751" y="0"/>
                </a:moveTo>
                <a:lnTo>
                  <a:pt x="1850" y="2"/>
                </a:lnTo>
                <a:lnTo>
                  <a:pt x="1950" y="11"/>
                </a:lnTo>
                <a:lnTo>
                  <a:pt x="2047" y="24"/>
                </a:lnTo>
                <a:lnTo>
                  <a:pt x="2142" y="44"/>
                </a:lnTo>
                <a:lnTo>
                  <a:pt x="2237" y="68"/>
                </a:lnTo>
                <a:lnTo>
                  <a:pt x="2330" y="97"/>
                </a:lnTo>
                <a:lnTo>
                  <a:pt x="2420" y="132"/>
                </a:lnTo>
                <a:lnTo>
                  <a:pt x="2509" y="172"/>
                </a:lnTo>
                <a:lnTo>
                  <a:pt x="2596" y="216"/>
                </a:lnTo>
                <a:lnTo>
                  <a:pt x="2680" y="265"/>
                </a:lnTo>
                <a:lnTo>
                  <a:pt x="2762" y="320"/>
                </a:lnTo>
                <a:lnTo>
                  <a:pt x="2840" y="379"/>
                </a:lnTo>
                <a:lnTo>
                  <a:pt x="2916" y="443"/>
                </a:lnTo>
                <a:lnTo>
                  <a:pt x="2989" y="511"/>
                </a:lnTo>
                <a:lnTo>
                  <a:pt x="3057" y="583"/>
                </a:lnTo>
                <a:lnTo>
                  <a:pt x="3121" y="659"/>
                </a:lnTo>
                <a:lnTo>
                  <a:pt x="3180" y="737"/>
                </a:lnTo>
                <a:lnTo>
                  <a:pt x="3235" y="818"/>
                </a:lnTo>
                <a:lnTo>
                  <a:pt x="3284" y="902"/>
                </a:lnTo>
                <a:lnTo>
                  <a:pt x="3329" y="989"/>
                </a:lnTo>
                <a:lnTo>
                  <a:pt x="3368" y="1077"/>
                </a:lnTo>
                <a:lnTo>
                  <a:pt x="3404" y="1167"/>
                </a:lnTo>
                <a:lnTo>
                  <a:pt x="3433" y="1260"/>
                </a:lnTo>
                <a:lnTo>
                  <a:pt x="3457" y="1355"/>
                </a:lnTo>
                <a:lnTo>
                  <a:pt x="3476" y="1449"/>
                </a:lnTo>
                <a:lnTo>
                  <a:pt x="3490" y="1547"/>
                </a:lnTo>
                <a:lnTo>
                  <a:pt x="3499" y="1646"/>
                </a:lnTo>
                <a:lnTo>
                  <a:pt x="3501" y="1745"/>
                </a:lnTo>
                <a:lnTo>
                  <a:pt x="3499" y="1844"/>
                </a:lnTo>
                <a:lnTo>
                  <a:pt x="3490" y="1942"/>
                </a:lnTo>
                <a:lnTo>
                  <a:pt x="3476" y="2040"/>
                </a:lnTo>
                <a:lnTo>
                  <a:pt x="3457" y="2135"/>
                </a:lnTo>
                <a:lnTo>
                  <a:pt x="3433" y="2230"/>
                </a:lnTo>
                <a:lnTo>
                  <a:pt x="3404" y="2322"/>
                </a:lnTo>
                <a:lnTo>
                  <a:pt x="3368" y="2413"/>
                </a:lnTo>
                <a:lnTo>
                  <a:pt x="3329" y="2501"/>
                </a:lnTo>
                <a:lnTo>
                  <a:pt x="3284" y="2588"/>
                </a:lnTo>
                <a:lnTo>
                  <a:pt x="3235" y="2672"/>
                </a:lnTo>
                <a:lnTo>
                  <a:pt x="3180" y="2753"/>
                </a:lnTo>
                <a:lnTo>
                  <a:pt x="3121" y="2831"/>
                </a:lnTo>
                <a:lnTo>
                  <a:pt x="3057" y="2907"/>
                </a:lnTo>
                <a:lnTo>
                  <a:pt x="2989" y="2979"/>
                </a:lnTo>
                <a:lnTo>
                  <a:pt x="2916" y="3047"/>
                </a:lnTo>
                <a:lnTo>
                  <a:pt x="2840" y="3111"/>
                </a:lnTo>
                <a:lnTo>
                  <a:pt x="2762" y="3170"/>
                </a:lnTo>
                <a:lnTo>
                  <a:pt x="2680" y="3224"/>
                </a:lnTo>
                <a:lnTo>
                  <a:pt x="2596" y="3273"/>
                </a:lnTo>
                <a:lnTo>
                  <a:pt x="2509" y="3318"/>
                </a:lnTo>
                <a:lnTo>
                  <a:pt x="2420" y="3358"/>
                </a:lnTo>
                <a:lnTo>
                  <a:pt x="2330" y="3393"/>
                </a:lnTo>
                <a:lnTo>
                  <a:pt x="2237" y="3422"/>
                </a:lnTo>
                <a:lnTo>
                  <a:pt x="2142" y="3446"/>
                </a:lnTo>
                <a:lnTo>
                  <a:pt x="2047" y="3465"/>
                </a:lnTo>
                <a:lnTo>
                  <a:pt x="1950" y="3479"/>
                </a:lnTo>
                <a:lnTo>
                  <a:pt x="1850" y="3487"/>
                </a:lnTo>
                <a:lnTo>
                  <a:pt x="1751" y="3490"/>
                </a:lnTo>
                <a:lnTo>
                  <a:pt x="1751" y="3490"/>
                </a:lnTo>
                <a:lnTo>
                  <a:pt x="1651" y="3487"/>
                </a:lnTo>
                <a:lnTo>
                  <a:pt x="1553" y="3479"/>
                </a:lnTo>
                <a:lnTo>
                  <a:pt x="1454" y="3465"/>
                </a:lnTo>
                <a:lnTo>
                  <a:pt x="1359" y="3446"/>
                </a:lnTo>
                <a:lnTo>
                  <a:pt x="1264" y="3422"/>
                </a:lnTo>
                <a:lnTo>
                  <a:pt x="1172" y="3393"/>
                </a:lnTo>
                <a:lnTo>
                  <a:pt x="1081" y="3358"/>
                </a:lnTo>
                <a:lnTo>
                  <a:pt x="992" y="3318"/>
                </a:lnTo>
                <a:lnTo>
                  <a:pt x="905" y="3273"/>
                </a:lnTo>
                <a:lnTo>
                  <a:pt x="821" y="3224"/>
                </a:lnTo>
                <a:lnTo>
                  <a:pt x="739" y="3170"/>
                </a:lnTo>
                <a:lnTo>
                  <a:pt x="661" y="3111"/>
                </a:lnTo>
                <a:lnTo>
                  <a:pt x="585" y="3047"/>
                </a:lnTo>
                <a:lnTo>
                  <a:pt x="513" y="2979"/>
                </a:lnTo>
                <a:lnTo>
                  <a:pt x="444" y="2907"/>
                </a:lnTo>
                <a:lnTo>
                  <a:pt x="380" y="2831"/>
                </a:lnTo>
                <a:lnTo>
                  <a:pt x="321" y="2753"/>
                </a:lnTo>
                <a:lnTo>
                  <a:pt x="266" y="2672"/>
                </a:lnTo>
                <a:lnTo>
                  <a:pt x="217" y="2588"/>
                </a:lnTo>
                <a:lnTo>
                  <a:pt x="172" y="2501"/>
                </a:lnTo>
                <a:lnTo>
                  <a:pt x="133" y="2413"/>
                </a:lnTo>
                <a:lnTo>
                  <a:pt x="97" y="2322"/>
                </a:lnTo>
                <a:lnTo>
                  <a:pt x="68" y="2230"/>
                </a:lnTo>
                <a:lnTo>
                  <a:pt x="44" y="2135"/>
                </a:lnTo>
                <a:lnTo>
                  <a:pt x="25" y="2040"/>
                </a:lnTo>
                <a:lnTo>
                  <a:pt x="11" y="1942"/>
                </a:lnTo>
                <a:lnTo>
                  <a:pt x="3" y="1844"/>
                </a:lnTo>
                <a:lnTo>
                  <a:pt x="0" y="1745"/>
                </a:lnTo>
                <a:lnTo>
                  <a:pt x="3" y="1646"/>
                </a:lnTo>
                <a:lnTo>
                  <a:pt x="11" y="1547"/>
                </a:lnTo>
                <a:lnTo>
                  <a:pt x="25" y="1449"/>
                </a:lnTo>
                <a:lnTo>
                  <a:pt x="44" y="1355"/>
                </a:lnTo>
                <a:lnTo>
                  <a:pt x="68" y="1260"/>
                </a:lnTo>
                <a:lnTo>
                  <a:pt x="97" y="1167"/>
                </a:lnTo>
                <a:lnTo>
                  <a:pt x="133" y="1077"/>
                </a:lnTo>
                <a:lnTo>
                  <a:pt x="172" y="989"/>
                </a:lnTo>
                <a:lnTo>
                  <a:pt x="217" y="902"/>
                </a:lnTo>
                <a:lnTo>
                  <a:pt x="266" y="818"/>
                </a:lnTo>
                <a:lnTo>
                  <a:pt x="321" y="737"/>
                </a:lnTo>
                <a:lnTo>
                  <a:pt x="380" y="659"/>
                </a:lnTo>
                <a:lnTo>
                  <a:pt x="444" y="583"/>
                </a:lnTo>
                <a:lnTo>
                  <a:pt x="513" y="511"/>
                </a:lnTo>
                <a:lnTo>
                  <a:pt x="585" y="443"/>
                </a:lnTo>
                <a:lnTo>
                  <a:pt x="661" y="379"/>
                </a:lnTo>
                <a:lnTo>
                  <a:pt x="739" y="320"/>
                </a:lnTo>
                <a:lnTo>
                  <a:pt x="821" y="265"/>
                </a:lnTo>
                <a:lnTo>
                  <a:pt x="905" y="216"/>
                </a:lnTo>
                <a:lnTo>
                  <a:pt x="992" y="172"/>
                </a:lnTo>
                <a:lnTo>
                  <a:pt x="1081" y="132"/>
                </a:lnTo>
                <a:lnTo>
                  <a:pt x="1172" y="97"/>
                </a:lnTo>
                <a:lnTo>
                  <a:pt x="1264" y="68"/>
                </a:lnTo>
                <a:lnTo>
                  <a:pt x="1359" y="44"/>
                </a:lnTo>
                <a:lnTo>
                  <a:pt x="1454" y="24"/>
                </a:lnTo>
                <a:lnTo>
                  <a:pt x="1553" y="11"/>
                </a:lnTo>
                <a:lnTo>
                  <a:pt x="1651" y="2"/>
                </a:lnTo>
                <a:lnTo>
                  <a:pt x="175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1948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Erneuerbare Energien verändern die Energieverfügbarkeiten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Schwankungen in der Verfügbarkeit: Saisonal vs. Tag/Stunden-Basis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147" name="Titel 1"/>
          <p:cNvSpPr txBox="1">
            <a:spLocks/>
          </p:cNvSpPr>
          <p:nvPr/>
        </p:nvSpPr>
        <p:spPr bwMode="auto">
          <a:xfrm>
            <a:off x="319617" y="1425576"/>
            <a:ext cx="5492749" cy="468313"/>
          </a:xfrm>
          <a:prstGeom prst="rect">
            <a:avLst/>
          </a:prstGeom>
          <a:noFill/>
          <a:ln>
            <a:noFill/>
          </a:ln>
        </p:spPr>
        <p:txBody>
          <a:bodyPr lIns="72000" tIns="36000" rIns="36000" b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chemeClr val="accent5"/>
                </a:solidFill>
              </a:rPr>
              <a:t>Ergänzen sich anteilig im Jahresverlauf</a:t>
            </a:r>
            <a:endParaRPr lang="de-DE" altLang="de-DE" sz="1200" dirty="0">
              <a:solidFill>
                <a:schemeClr val="accent5"/>
              </a:solidFill>
            </a:endParaRPr>
          </a:p>
        </p:txBody>
      </p:sp>
      <p:sp>
        <p:nvSpPr>
          <p:cNvPr id="6148" name="Titel 1"/>
          <p:cNvSpPr txBox="1">
            <a:spLocks/>
          </p:cNvSpPr>
          <p:nvPr/>
        </p:nvSpPr>
        <p:spPr bwMode="auto">
          <a:xfrm>
            <a:off x="6364818" y="1425576"/>
            <a:ext cx="5492749" cy="468313"/>
          </a:xfrm>
          <a:prstGeom prst="rect">
            <a:avLst/>
          </a:prstGeom>
          <a:noFill/>
          <a:ln>
            <a:noFill/>
          </a:ln>
        </p:spPr>
        <p:txBody>
          <a:bodyPr lIns="0" tIns="36000" rIns="0" b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chemeClr val="accent5"/>
                </a:solidFill>
              </a:rPr>
              <a:t>Extreme Volatilität und vorrangige Einspeisung</a:t>
            </a:r>
            <a:endParaRPr lang="de-DE" altLang="de-DE" sz="1200" dirty="0">
              <a:solidFill>
                <a:schemeClr val="accent5"/>
              </a:solidFill>
            </a:endParaRPr>
          </a:p>
        </p:txBody>
      </p:sp>
      <p:sp>
        <p:nvSpPr>
          <p:cNvPr id="10" name="Titel 1"/>
          <p:cNvSpPr txBox="1">
            <a:spLocks/>
          </p:cNvSpPr>
          <p:nvPr/>
        </p:nvSpPr>
        <p:spPr>
          <a:xfrm>
            <a:off x="319617" y="4916489"/>
            <a:ext cx="5492749" cy="860425"/>
          </a:xfrm>
          <a:prstGeom prst="rect">
            <a:avLst/>
          </a:prstGeom>
          <a:noFill/>
        </p:spPr>
        <p:txBody>
          <a:bodyPr lIns="0" tIns="36000" rIns="0" bIns="36000"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200" kern="1200" dirty="0">
                <a:solidFill>
                  <a:schemeClr val="tx1"/>
                </a:solidFill>
                <a:latin typeface="TKTypeMedium" pitchFamily="34" charset="0"/>
                <a:ea typeface="+mj-ea"/>
                <a:cs typeface="+mj-cs"/>
              </a:defRPr>
            </a:lvl1pPr>
          </a:lstStyle>
          <a:p>
            <a:pPr marL="285750" indent="-28575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de-DE" sz="1600" dirty="0" smtClean="0">
                <a:ea typeface="+mn-ea"/>
                <a:cs typeface="+mn-cs"/>
              </a:rPr>
              <a:t>Saisonale Schwankungen sind relativ gering</a:t>
            </a:r>
          </a:p>
          <a:p>
            <a:pPr marL="285750" indent="-285750" fontAlgn="auto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de-DE" sz="1600" dirty="0" smtClean="0">
                <a:ea typeface="+mn-ea"/>
                <a:cs typeface="+mn-cs"/>
              </a:rPr>
              <a:t>Bedarf an Langzeitspeichern zu prüfen</a:t>
            </a:r>
            <a:endParaRPr lang="de-DE" sz="1600" dirty="0">
              <a:ea typeface="+mn-ea"/>
              <a:cs typeface="+mn-cs"/>
            </a:endParaRPr>
          </a:p>
        </p:txBody>
      </p:sp>
      <p:sp>
        <p:nvSpPr>
          <p:cNvPr id="11" name="Titel 1"/>
          <p:cNvSpPr txBox="1">
            <a:spLocks/>
          </p:cNvSpPr>
          <p:nvPr/>
        </p:nvSpPr>
        <p:spPr>
          <a:xfrm>
            <a:off x="6364818" y="4916489"/>
            <a:ext cx="5492749" cy="860425"/>
          </a:xfrm>
          <a:prstGeom prst="rect">
            <a:avLst/>
          </a:prstGeom>
          <a:noFill/>
        </p:spPr>
        <p:txBody>
          <a:bodyPr lIns="0" tIns="36000" rIns="0" bIns="36000"/>
          <a:lstStyle>
            <a:defPPr>
              <a:defRPr lang="de-DE"/>
            </a:defPPr>
            <a:lvl1pPr algn="ctr" defTabSz="914400" eaLnBrk="1" fontAlgn="auto" latinLnBrk="0" hangingPunct="1">
              <a:spcAft>
                <a:spcPts val="0"/>
              </a:spcAft>
              <a:buNone/>
              <a:defRPr sz="1600">
                <a:solidFill>
                  <a:schemeClr val="bg1"/>
                </a:solidFill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90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  <a:ea typeface="+mn-ea"/>
                <a:cs typeface="+mn-cs"/>
              </a:rPr>
              <a:t>Hohe Schwankungen auf Tages- und Stundenbasis </a:t>
            </a:r>
            <a:r>
              <a:rPr lang="de-DE" dirty="0" smtClean="0">
                <a:solidFill>
                  <a:schemeClr val="tx1"/>
                </a:solidFill>
                <a:ea typeface="+mn-ea"/>
                <a:cs typeface="+mn-cs"/>
              </a:rPr>
              <a:t>bei </a:t>
            </a:r>
            <a:r>
              <a:rPr lang="de-DE" dirty="0">
                <a:solidFill>
                  <a:schemeClr val="tx1"/>
                </a:solidFill>
                <a:ea typeface="+mn-ea"/>
                <a:cs typeface="+mn-cs"/>
              </a:rPr>
              <a:t>Windenergie</a:t>
            </a:r>
          </a:p>
          <a:p>
            <a:pPr marL="285750" indent="-285750" algn="l">
              <a:lnSpc>
                <a:spcPct val="90000"/>
              </a:lnSpc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  <a:ea typeface="+mn-ea"/>
                <a:cs typeface="+mn-cs"/>
              </a:rPr>
              <a:t>Kurzzeitspeicher können Volatilität </a:t>
            </a:r>
            <a:r>
              <a:rPr lang="de-DE" dirty="0" smtClean="0">
                <a:solidFill>
                  <a:schemeClr val="tx1"/>
                </a:solidFill>
                <a:ea typeface="+mn-ea"/>
                <a:cs typeface="+mn-cs"/>
              </a:rPr>
              <a:t>nur bedingt ausgleichen</a:t>
            </a:r>
            <a:endParaRPr lang="de-DE" dirty="0">
              <a:solidFill>
                <a:schemeClr val="tx1"/>
              </a:solidFill>
              <a:ea typeface="+mn-ea"/>
              <a:cs typeface="+mn-cs"/>
            </a:endParaRPr>
          </a:p>
        </p:txBody>
      </p:sp>
      <p:cxnSp>
        <p:nvCxnSpPr>
          <p:cNvPr id="5" name="Gerade Verbindung 4"/>
          <p:cNvCxnSpPr/>
          <p:nvPr/>
        </p:nvCxnSpPr>
        <p:spPr>
          <a:xfrm>
            <a:off x="319617" y="1808820"/>
            <a:ext cx="549274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6364289" y="1808820"/>
            <a:ext cx="5492749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85" y="2073275"/>
            <a:ext cx="421481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" r="14378"/>
          <a:stretch>
            <a:fillRect/>
          </a:stretch>
        </p:blipFill>
        <p:spPr bwMode="auto">
          <a:xfrm>
            <a:off x="7051411" y="2073275"/>
            <a:ext cx="411956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855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85252656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altLang="de-DE" dirty="0"/>
              <a:t>Information: Final </a:t>
            </a:r>
            <a:r>
              <a:rPr lang="de-DE" altLang="de-DE" dirty="0" err="1"/>
              <a:t>energy</a:t>
            </a:r>
            <a:r>
              <a:rPr lang="de-DE" altLang="de-DE" dirty="0"/>
              <a:t> </a:t>
            </a:r>
            <a:r>
              <a:rPr lang="de-DE" altLang="de-DE" dirty="0" err="1"/>
              <a:t>consumption</a:t>
            </a:r>
            <a:r>
              <a:rPr lang="de-DE" altLang="de-DE" dirty="0"/>
              <a:t> of </a:t>
            </a:r>
            <a:r>
              <a:rPr lang="de-DE" altLang="de-DE" dirty="0" err="1"/>
              <a:t>households</a:t>
            </a:r>
            <a:r>
              <a:rPr lang="de-DE" altLang="de-DE" dirty="0"/>
              <a:t>, </a:t>
            </a:r>
            <a:r>
              <a:rPr lang="de-DE" altLang="de-DE" dirty="0" err="1"/>
              <a:t>trade</a:t>
            </a:r>
            <a:r>
              <a:rPr lang="de-DE" altLang="de-DE" dirty="0"/>
              <a:t>, </a:t>
            </a:r>
            <a:r>
              <a:rPr lang="de-DE" altLang="de-DE" dirty="0" err="1"/>
              <a:t>commerce</a:t>
            </a:r>
            <a:r>
              <a:rPr lang="de-DE" altLang="de-DE" dirty="0"/>
              <a:t>, </a:t>
            </a:r>
            <a:r>
              <a:rPr lang="de-DE" altLang="de-DE" dirty="0" err="1"/>
              <a:t>services</a:t>
            </a:r>
            <a:r>
              <a:rPr lang="de-DE" altLang="de-DE" dirty="0"/>
              <a:t>, </a:t>
            </a:r>
            <a:r>
              <a:rPr lang="de-DE" altLang="de-DE" dirty="0" err="1"/>
              <a:t>other</a:t>
            </a:r>
            <a:r>
              <a:rPr lang="de-DE" altLang="de-DE" dirty="0"/>
              <a:t> </a:t>
            </a:r>
            <a:r>
              <a:rPr lang="de-DE" altLang="de-DE" dirty="0" err="1"/>
              <a:t>consumers</a:t>
            </a:r>
            <a:r>
              <a:rPr lang="de-DE" altLang="de-DE" dirty="0"/>
              <a:t>, </a:t>
            </a:r>
            <a:r>
              <a:rPr lang="de-DE" altLang="de-DE" dirty="0" err="1"/>
              <a:t>excluding</a:t>
            </a:r>
            <a:r>
              <a:rPr lang="de-DE" altLang="de-DE" dirty="0"/>
              <a:t> </a:t>
            </a:r>
            <a:r>
              <a:rPr lang="de-DE" altLang="de-DE" dirty="0" err="1"/>
              <a:t>manufacturing</a:t>
            </a:r>
            <a:r>
              <a:rPr lang="de-DE" altLang="de-DE" dirty="0"/>
              <a:t>, </a:t>
            </a:r>
            <a:r>
              <a:rPr lang="de-DE" altLang="de-DE" dirty="0" err="1"/>
              <a:t>transport</a:t>
            </a:r>
            <a:r>
              <a:rPr lang="de-DE" altLang="de-DE" dirty="0"/>
              <a:t> </a:t>
            </a:r>
            <a:r>
              <a:rPr lang="de-DE" altLang="de-DE" dirty="0" err="1"/>
              <a:t>industries</a:t>
            </a:r>
            <a:r>
              <a:rPr lang="de-DE" altLang="de-DE" dirty="0"/>
              <a:t> in Berlin as of 2010; </a:t>
            </a:r>
            <a:r>
              <a:rPr lang="de-DE" altLang="de-DE" dirty="0" err="1"/>
              <a:t>steel</a:t>
            </a:r>
            <a:r>
              <a:rPr lang="de-DE" altLang="de-DE" dirty="0"/>
              <a:t> </a:t>
            </a:r>
            <a:r>
              <a:rPr lang="de-DE" altLang="de-DE" dirty="0" err="1"/>
              <a:t>mill</a:t>
            </a:r>
            <a:r>
              <a:rPr lang="de-DE" altLang="de-DE" dirty="0"/>
              <a:t> </a:t>
            </a:r>
            <a:r>
              <a:rPr lang="de-DE" altLang="de-DE" dirty="0" err="1"/>
              <a:t>with</a:t>
            </a:r>
            <a:r>
              <a:rPr lang="de-DE" altLang="de-DE" dirty="0"/>
              <a:t> </a:t>
            </a:r>
            <a:r>
              <a:rPr lang="de-DE" altLang="de-DE" dirty="0" err="1"/>
              <a:t>reducing</a:t>
            </a:r>
            <a:r>
              <a:rPr lang="de-DE" altLang="de-DE" dirty="0"/>
              <a:t> </a:t>
            </a:r>
            <a:r>
              <a:rPr lang="de-DE" altLang="de-DE" dirty="0" err="1"/>
              <a:t>agents</a:t>
            </a:r>
            <a:r>
              <a:rPr lang="de-DE" altLang="de-DE" dirty="0" smtClean="0"/>
              <a:t>.</a:t>
            </a:r>
            <a:endParaRPr lang="de-DE" alt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Stahlherstellung ist ein energieintensiver Prozess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Stahlwerk benötigt so viel Energie wie Stadt Berlin</a:t>
            </a:r>
            <a:endParaRPr lang="de-DE" dirty="0">
              <a:solidFill>
                <a:schemeClr val="tx1"/>
              </a:solidFill>
            </a:endParaRPr>
          </a:p>
        </p:txBody>
      </p:sp>
      <p:pic>
        <p:nvPicPr>
          <p:cNvPr id="14" name="Picture 3" descr="C:\Users\10316966\Desktop\thyssenkrupp_p_8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54" y="1808820"/>
            <a:ext cx="4486274" cy="4263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67526" y="1808820"/>
            <a:ext cx="4486274" cy="426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el 1"/>
          <p:cNvSpPr txBox="1">
            <a:spLocks/>
          </p:cNvSpPr>
          <p:nvPr/>
        </p:nvSpPr>
        <p:spPr bwMode="auto">
          <a:xfrm>
            <a:off x="319617" y="1425576"/>
            <a:ext cx="5492749" cy="468313"/>
          </a:xfrm>
          <a:prstGeom prst="rect">
            <a:avLst/>
          </a:prstGeom>
          <a:noFill/>
          <a:ln>
            <a:noFill/>
          </a:ln>
        </p:spPr>
        <p:txBody>
          <a:bodyPr lIns="72000" tIns="36000" rIns="36000" b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chemeClr val="accent5"/>
                </a:solidFill>
              </a:rPr>
              <a:t>Stahlwerk</a:t>
            </a:r>
            <a:endParaRPr lang="de-DE" altLang="de-DE" sz="1200" dirty="0">
              <a:solidFill>
                <a:schemeClr val="accent5"/>
              </a:solidFill>
            </a:endParaRPr>
          </a:p>
        </p:txBody>
      </p:sp>
      <p:sp>
        <p:nvSpPr>
          <p:cNvPr id="17" name="Titel 1"/>
          <p:cNvSpPr txBox="1">
            <a:spLocks/>
          </p:cNvSpPr>
          <p:nvPr/>
        </p:nvSpPr>
        <p:spPr bwMode="auto">
          <a:xfrm>
            <a:off x="6364818" y="1425576"/>
            <a:ext cx="5492749" cy="468313"/>
          </a:xfrm>
          <a:prstGeom prst="rect">
            <a:avLst/>
          </a:prstGeom>
          <a:noFill/>
          <a:ln>
            <a:noFill/>
          </a:ln>
        </p:spPr>
        <p:txBody>
          <a:bodyPr lIns="0" tIns="36000" rIns="0" b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chemeClr val="accent5"/>
                </a:solidFill>
              </a:rPr>
              <a:t>Stadt Berlin</a:t>
            </a:r>
          </a:p>
        </p:txBody>
      </p:sp>
    </p:spTree>
    <p:extLst>
      <p:ext uri="{BB962C8B-B14F-4D97-AF65-F5344CB8AC3E}">
        <p14:creationId xmlns:p14="http://schemas.microsoft.com/office/powerpoint/2010/main" val="3229648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82526057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195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pPr eaLnBrk="1" hangingPunct="1">
              <a:defRPr/>
            </a:pPr>
            <a:r>
              <a:rPr lang="de-DE" altLang="en-US" dirty="0" smtClean="0"/>
              <a:t>CO</a:t>
            </a:r>
            <a:r>
              <a:rPr lang="de-DE" altLang="en-US" baseline="-25000" dirty="0" smtClean="0"/>
              <a:t>2</a:t>
            </a:r>
            <a:r>
              <a:rPr lang="de-DE" altLang="en-US" dirty="0" smtClean="0"/>
              <a:t> nur schädliche Emission oder wertvoller </a:t>
            </a:r>
            <a:r>
              <a:rPr lang="de-DE" altLang="en-US" dirty="0" err="1" smtClean="0"/>
              <a:t>Recyling</a:t>
            </a:r>
            <a:r>
              <a:rPr lang="de-DE" altLang="en-US" dirty="0" smtClean="0"/>
              <a:t>-Rohstoff?</a:t>
            </a:r>
            <a:br>
              <a:rPr lang="de-DE" altLang="en-US" dirty="0" smtClean="0"/>
            </a:br>
            <a:r>
              <a:rPr lang="de-DE" altLang="en-US" sz="1800" dirty="0" smtClean="0">
                <a:solidFill>
                  <a:schemeClr val="tx1"/>
                </a:solidFill>
              </a:rPr>
              <a:t>Ganzheitlicher Ansatz erforderlich!</a:t>
            </a:r>
            <a:endParaRPr lang="de-DE" altLang="en-US" sz="1800" dirty="0" smtClean="0">
              <a:solidFill>
                <a:schemeClr val="tx1"/>
              </a:solidFill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7824193" y="1439864"/>
            <a:ext cx="4032448" cy="3390364"/>
            <a:chOff x="8887885" y="1439864"/>
            <a:chExt cx="2968755" cy="3390364"/>
          </a:xfrm>
        </p:grpSpPr>
        <p:sp>
          <p:nvSpPr>
            <p:cNvPr id="66" name="Textfeld 40"/>
            <p:cNvSpPr txBox="1">
              <a:spLocks noChangeArrowheads="1"/>
            </p:cNvSpPr>
            <p:nvPr/>
          </p:nvSpPr>
          <p:spPr bwMode="auto">
            <a:xfrm>
              <a:off x="8984323" y="1828801"/>
              <a:ext cx="287231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>
              <a:spAutoFit/>
            </a:bodyPr>
            <a:lstStyle>
              <a:lvl1pPr eaLnBrk="0" hangingPunct="0">
                <a:buChar char="•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ＭＳ Ｐゴシック" pitchFamily="34" charset="-128"/>
                </a:defRPr>
              </a:lvl1pPr>
              <a:lvl2pPr marL="742950" indent="-285750" eaLnBrk="0" hangingPunct="0">
                <a:buClr>
                  <a:schemeClr val="accent1"/>
                </a:buClr>
                <a:buSzPct val="65000"/>
                <a:buFont typeface="Wingdings" pitchFamily="2" charset="2"/>
                <a:buChar char="¡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ＭＳ Ｐゴシック" pitchFamily="34" charset="-128"/>
                </a:defRPr>
              </a:lvl2pPr>
              <a:lvl3pPr marL="1143000" indent="-228600" eaLnBrk="0" hangingPunct="0"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3pPr>
              <a:lvl4pPr marL="1600200" indent="-228600" eaLnBrk="0" hangingPunct="0"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4pPr>
              <a:lvl5pPr marL="2057400" indent="-228600" eaLnBrk="0" hangingPunct="0"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SzPct val="65000"/>
                <a:buFont typeface="TKTypeMedium" pitchFamily="34" charset="0"/>
                <a:buChar char="–"/>
                <a:defRPr sz="1400">
                  <a:solidFill>
                    <a:schemeClr val="tx1"/>
                  </a:solidFill>
                  <a:latin typeface="TKTypeMedium" pitchFamily="34" charset="0"/>
                  <a:ea typeface="ＭＳ Ｐゴシック" pitchFamily="34" charset="-128"/>
                  <a:cs typeface="Geneva"/>
                </a:defRPr>
              </a:lvl9pPr>
            </a:lstStyle>
            <a:p>
              <a:pPr eaLnBrk="1" hangingPunct="1">
                <a:buFontTx/>
                <a:buNone/>
                <a:defRPr/>
              </a:pPr>
              <a:r>
                <a:rPr lang="de-DE" altLang="en-US" sz="1600" dirty="0">
                  <a:ea typeface="+mn-ea"/>
                  <a:cs typeface="+mn-cs"/>
                </a:rPr>
                <a:t>Treibhausgase: </a:t>
              </a:r>
              <a:br>
                <a:rPr lang="de-DE" altLang="en-US" sz="1600" dirty="0">
                  <a:ea typeface="+mn-ea"/>
                  <a:cs typeface="+mn-cs"/>
                </a:rPr>
              </a:br>
              <a:r>
                <a:rPr lang="de-DE" altLang="en-US" sz="1600" dirty="0">
                  <a:ea typeface="+mn-ea"/>
                  <a:cs typeface="+mn-cs"/>
                </a:rPr>
                <a:t>900 </a:t>
              </a:r>
              <a:r>
                <a:rPr lang="de-DE" altLang="en-US" sz="1600" dirty="0" smtClean="0">
                  <a:ea typeface="+mn-ea"/>
                  <a:cs typeface="+mn-cs"/>
                </a:rPr>
                <a:t>Mio. </a:t>
              </a:r>
              <a:r>
                <a:rPr lang="de-DE" altLang="en-US" sz="1600" dirty="0">
                  <a:ea typeface="+mn-ea"/>
                  <a:cs typeface="+mn-cs"/>
                </a:rPr>
                <a:t>Tonnen pro Jahr</a:t>
              </a:r>
              <a:br>
                <a:rPr lang="de-DE" altLang="en-US" sz="1600" dirty="0">
                  <a:ea typeface="+mn-ea"/>
                  <a:cs typeface="+mn-cs"/>
                </a:rPr>
              </a:br>
              <a:r>
                <a:rPr lang="de-DE" altLang="en-US" sz="1600" dirty="0">
                  <a:ea typeface="+mn-ea"/>
                  <a:cs typeface="+mn-cs"/>
                </a:rPr>
                <a:t>in Deutschland</a:t>
              </a:r>
            </a:p>
          </p:txBody>
        </p:sp>
        <p:sp>
          <p:nvSpPr>
            <p:cNvPr id="8214" name="Rechteck 662"/>
            <p:cNvSpPr>
              <a:spLocks noChangeArrowheads="1"/>
            </p:cNvSpPr>
            <p:nvPr/>
          </p:nvSpPr>
          <p:spPr bwMode="auto">
            <a:xfrm>
              <a:off x="8984323" y="1439864"/>
              <a:ext cx="2872316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solidFill>
                    <a:schemeClr val="accent5"/>
                  </a:solidFill>
                  <a:ea typeface="Geneva"/>
                  <a:cs typeface="Geneva"/>
                </a:rPr>
                <a:t>Fakten</a:t>
              </a:r>
            </a:p>
          </p:txBody>
        </p:sp>
        <p:sp>
          <p:nvSpPr>
            <p:cNvPr id="8215" name="Textfeld 60"/>
            <p:cNvSpPr txBox="1">
              <a:spLocks noChangeArrowheads="1"/>
            </p:cNvSpPr>
            <p:nvPr/>
          </p:nvSpPr>
          <p:spPr bwMode="auto">
            <a:xfrm>
              <a:off x="8984323" y="3506789"/>
              <a:ext cx="287231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latin typeface="TKTypeBold" pitchFamily="34" charset="0"/>
                  <a:ea typeface="ＭＳ Ｐゴシック" pitchFamily="34" charset="-128"/>
                </a:rPr>
                <a:t>Harnstoff-Produktion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ea typeface="ＭＳ Ｐゴシック" pitchFamily="34" charset="-128"/>
                </a:rPr>
                <a:t>Möglich und wirtschaftlich!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en-US" b="1" dirty="0">
                <a:ea typeface="ＭＳ Ｐゴシック" pitchFamily="34" charset="-128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latin typeface="TKTypeBold" pitchFamily="34" charset="0"/>
                  <a:ea typeface="ＭＳ Ｐゴシック" pitchFamily="34" charset="-128"/>
                </a:rPr>
                <a:t>Produktion von Basis-Chemikalien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ea typeface="ＭＳ Ｐゴシック" pitchFamily="34" charset="-128"/>
                </a:rPr>
                <a:t>CO</a:t>
              </a:r>
              <a:r>
                <a:rPr lang="de-DE" altLang="en-US" baseline="-25000" dirty="0">
                  <a:ea typeface="ＭＳ Ｐゴシック" pitchFamily="34" charset="-128"/>
                </a:rPr>
                <a:t>2</a:t>
              </a:r>
              <a:r>
                <a:rPr lang="de-DE" altLang="en-US" dirty="0">
                  <a:ea typeface="ＭＳ Ｐゴシック" pitchFamily="34" charset="-128"/>
                </a:rPr>
                <a:t> + 3H</a:t>
              </a:r>
              <a:r>
                <a:rPr lang="de-DE" altLang="en-US" baseline="-25000" dirty="0">
                  <a:ea typeface="ＭＳ Ｐゴシック" pitchFamily="34" charset="-128"/>
                </a:rPr>
                <a:t>2</a:t>
              </a:r>
              <a:r>
                <a:rPr lang="de-DE" altLang="en-US" dirty="0">
                  <a:ea typeface="ＭＳ Ｐゴシック" pitchFamily="34" charset="-128"/>
                </a:rPr>
                <a:t> = CH</a:t>
              </a:r>
              <a:r>
                <a:rPr lang="de-DE" altLang="en-US" baseline="-25000" dirty="0">
                  <a:ea typeface="ＭＳ Ｐゴシック" pitchFamily="34" charset="-128"/>
                </a:rPr>
                <a:t>3</a:t>
              </a:r>
              <a:r>
                <a:rPr lang="de-DE" altLang="en-US" dirty="0">
                  <a:ea typeface="ＭＳ Ｐゴシック" pitchFamily="34" charset="-128"/>
                </a:rPr>
                <a:t>OH</a:t>
              </a:r>
              <a:r>
                <a:rPr lang="de-DE" altLang="en-US" baseline="-25000" dirty="0">
                  <a:ea typeface="ＭＳ Ｐゴシック" pitchFamily="34" charset="-128"/>
                </a:rPr>
                <a:t> </a:t>
              </a:r>
              <a:r>
                <a:rPr lang="de-DE" altLang="en-US" dirty="0">
                  <a:ea typeface="ＭＳ Ｐゴシック" pitchFamily="34" charset="-128"/>
                </a:rPr>
                <a:t>+ H</a:t>
              </a:r>
              <a:r>
                <a:rPr lang="de-DE" altLang="en-US" baseline="-25000" dirty="0">
                  <a:ea typeface="ＭＳ Ｐゴシック" pitchFamily="34" charset="-128"/>
                </a:rPr>
                <a:t>2</a:t>
              </a:r>
              <a:r>
                <a:rPr lang="de-DE" altLang="en-US" dirty="0">
                  <a:ea typeface="ＭＳ Ｐゴシック" pitchFamily="34" charset="-128"/>
                </a:rPr>
                <a:t>O</a:t>
              </a:r>
            </a:p>
          </p:txBody>
        </p:sp>
        <p:sp>
          <p:nvSpPr>
            <p:cNvPr id="8216" name="Rechteck 662"/>
            <p:cNvSpPr>
              <a:spLocks noChangeArrowheads="1"/>
            </p:cNvSpPr>
            <p:nvPr/>
          </p:nvSpPr>
          <p:spPr bwMode="auto">
            <a:xfrm>
              <a:off x="8984324" y="3090864"/>
              <a:ext cx="2872316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en-US" dirty="0">
                  <a:solidFill>
                    <a:schemeClr val="accent5"/>
                  </a:solidFill>
                  <a:ea typeface="Geneva"/>
                  <a:cs typeface="Geneva"/>
                </a:rPr>
                <a:t>Mögliche Nutzung</a:t>
              </a:r>
            </a:p>
          </p:txBody>
        </p:sp>
        <p:sp>
          <p:nvSpPr>
            <p:cNvPr id="77" name="Gleichschenkliges Dreieck 76"/>
            <p:cNvSpPr/>
            <p:nvPr/>
          </p:nvSpPr>
          <p:spPr bwMode="auto">
            <a:xfrm rot="10800000">
              <a:off x="8887885" y="2708276"/>
              <a:ext cx="2872316" cy="168275"/>
            </a:xfrm>
            <a:prstGeom prst="triangle">
              <a:avLst/>
            </a:prstGeom>
            <a:solidFill>
              <a:schemeClr val="bg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lIns="36000" rIns="36000" anchor="ctr"/>
            <a:lstStyle/>
            <a:p>
              <a:pPr algn="ctr">
                <a:defRPr/>
              </a:pPr>
              <a:endParaRPr lang="de-DE" sz="1600" dirty="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8218" name="Line 32"/>
            <p:cNvSpPr>
              <a:spLocks noChangeShapeType="1"/>
            </p:cNvSpPr>
            <p:nvPr/>
          </p:nvSpPr>
          <p:spPr bwMode="auto">
            <a:xfrm>
              <a:off x="8984324" y="1776413"/>
              <a:ext cx="2872316" cy="317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4000" tIns="36000" rIns="54000" bIns="36000" anchor="ctr"/>
            <a:lstStyle/>
            <a:p>
              <a:endParaRPr lang="de-DE" sz="1600" dirty="0"/>
            </a:p>
          </p:txBody>
        </p:sp>
        <p:sp>
          <p:nvSpPr>
            <p:cNvPr id="8219" name="Line 32"/>
            <p:cNvSpPr>
              <a:spLocks noChangeShapeType="1"/>
            </p:cNvSpPr>
            <p:nvPr/>
          </p:nvSpPr>
          <p:spPr bwMode="auto">
            <a:xfrm>
              <a:off x="8984324" y="3425826"/>
              <a:ext cx="2872316" cy="317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4000" tIns="36000" rIns="54000" bIns="36000" anchor="ctr"/>
            <a:lstStyle/>
            <a:p>
              <a:endParaRPr lang="de-DE" sz="1600" dirty="0"/>
            </a:p>
          </p:txBody>
        </p:sp>
      </p:grpSp>
      <p:grpSp>
        <p:nvGrpSpPr>
          <p:cNvPr id="47" name="Group 72"/>
          <p:cNvGrpSpPr>
            <a:grpSpLocks/>
          </p:cNvGrpSpPr>
          <p:nvPr/>
        </p:nvGrpSpPr>
        <p:grpSpPr>
          <a:xfrm>
            <a:off x="11318144" y="15466"/>
            <a:ext cx="537455" cy="153888"/>
            <a:chOff x="8488599" y="342889"/>
            <a:chExt cx="403091" cy="153888"/>
          </a:xfrm>
        </p:grpSpPr>
        <p:sp>
          <p:nvSpPr>
            <p:cNvPr id="48" name="StickerRectangle"/>
            <p:cNvSpPr>
              <a:spLocks noChangeArrowheads="1"/>
            </p:cNvSpPr>
            <p:nvPr/>
          </p:nvSpPr>
          <p:spPr bwMode="auto">
            <a:xfrm>
              <a:off x="8488599" y="342889"/>
              <a:ext cx="403091" cy="15388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0">
              <a:spAutoFit/>
            </a:bodyPr>
            <a:lstStyle/>
            <a:p>
              <a:pPr algn="r" defTabSz="895350" fontAlgn="base">
                <a:spcBef>
                  <a:spcPct val="0"/>
                </a:spcBef>
                <a:spcAft>
                  <a:spcPct val="0"/>
                </a:spcAft>
                <a:buClr>
                  <a:srgbClr val="006EAB"/>
                </a:buClr>
              </a:pPr>
              <a:r>
                <a:rPr lang="de-DE" sz="1000" dirty="0" smtClean="0">
                  <a:solidFill>
                    <a:srgbClr val="4B5564"/>
                  </a:solidFill>
                </a:rPr>
                <a:t>Beispiel   </a:t>
              </a:r>
              <a:endParaRPr lang="de-DE" sz="1000" dirty="0">
                <a:solidFill>
                  <a:srgbClr val="4B5564"/>
                </a:solidFill>
              </a:endParaRPr>
            </a:p>
          </p:txBody>
        </p:sp>
        <p:cxnSp>
          <p:nvCxnSpPr>
            <p:cNvPr id="49" name="AutoShape 31"/>
            <p:cNvCxnSpPr>
              <a:cxnSpLocks noChangeShapeType="1"/>
              <a:stCxn id="48" idx="2"/>
              <a:endCxn id="48" idx="4"/>
            </p:cNvCxnSpPr>
            <p:nvPr/>
          </p:nvCxnSpPr>
          <p:spPr bwMode="auto">
            <a:xfrm>
              <a:off x="8488599" y="342889"/>
              <a:ext cx="0" cy="153888"/>
            </a:xfrm>
            <a:prstGeom prst="straightConnector1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32"/>
            <p:cNvCxnSpPr>
              <a:cxnSpLocks noChangeShapeType="1"/>
              <a:stCxn id="48" idx="4"/>
              <a:endCxn id="48" idx="6"/>
            </p:cNvCxnSpPr>
            <p:nvPr/>
          </p:nvCxnSpPr>
          <p:spPr bwMode="auto">
            <a:xfrm>
              <a:off x="8488599" y="496777"/>
              <a:ext cx="403091" cy="0"/>
            </a:xfrm>
            <a:prstGeom prst="straightConnector1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1" name="Pfeil nach rechts 50"/>
          <p:cNvSpPr/>
          <p:nvPr/>
        </p:nvSpPr>
        <p:spPr bwMode="auto">
          <a:xfrm rot="16200000">
            <a:off x="672702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rgbClr val="70ACE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61" name="Pfeil nach rechts 60"/>
          <p:cNvSpPr/>
          <p:nvPr/>
        </p:nvSpPr>
        <p:spPr bwMode="auto">
          <a:xfrm rot="16200000">
            <a:off x="132692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rgbClr val="70ACE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62" name="Pfeil nach rechts 61"/>
          <p:cNvSpPr/>
          <p:nvPr/>
        </p:nvSpPr>
        <p:spPr bwMode="auto">
          <a:xfrm rot="16200000">
            <a:off x="5962345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63" name="Pfeil nach rechts 62"/>
          <p:cNvSpPr/>
          <p:nvPr/>
        </p:nvSpPr>
        <p:spPr bwMode="auto">
          <a:xfrm rot="16200000">
            <a:off x="5294346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64" name="Wolke 63"/>
          <p:cNvSpPr/>
          <p:nvPr/>
        </p:nvSpPr>
        <p:spPr bwMode="auto">
          <a:xfrm>
            <a:off x="257174" y="1549781"/>
            <a:ext cx="6839543" cy="2563294"/>
          </a:xfrm>
          <a:prstGeom prst="cloud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lIns="36000" rIns="36000"/>
          <a:lstStyle/>
          <a:p>
            <a:pPr>
              <a:spcBef>
                <a:spcPct val="50000"/>
              </a:spcBef>
              <a:defRPr/>
            </a:pPr>
            <a:endParaRPr lang="de-DE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5" name="Textfeld 32"/>
          <p:cNvSpPr txBox="1">
            <a:spLocks noChangeArrowheads="1"/>
          </p:cNvSpPr>
          <p:nvPr/>
        </p:nvSpPr>
        <p:spPr bwMode="auto">
          <a:xfrm>
            <a:off x="4459785" y="3297800"/>
            <a:ext cx="4267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200" dirty="0">
                <a:ea typeface="ＭＳ Ｐゴシック" pitchFamily="34" charset="-128"/>
              </a:rPr>
              <a:t>CH</a:t>
            </a:r>
            <a:r>
              <a:rPr lang="de-DE" altLang="en-US" sz="1200" baseline="-25000" dirty="0">
                <a:ea typeface="ＭＳ Ｐゴシック" pitchFamily="34" charset="-128"/>
              </a:rPr>
              <a:t>4</a:t>
            </a:r>
          </a:p>
        </p:txBody>
      </p:sp>
      <p:sp>
        <p:nvSpPr>
          <p:cNvPr id="67" name="Textfeld 33"/>
          <p:cNvSpPr txBox="1">
            <a:spLocks noChangeArrowheads="1"/>
          </p:cNvSpPr>
          <p:nvPr/>
        </p:nvSpPr>
        <p:spPr bwMode="auto">
          <a:xfrm>
            <a:off x="2382149" y="1760175"/>
            <a:ext cx="8691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5400" dirty="0">
                <a:solidFill>
                  <a:schemeClr val="accent6"/>
                </a:solidFill>
                <a:ea typeface="ＭＳ Ｐゴシック" pitchFamily="34" charset="-128"/>
              </a:rPr>
              <a:t>N</a:t>
            </a:r>
            <a:r>
              <a:rPr lang="de-DE" altLang="en-US" sz="5400" baseline="-25000" dirty="0">
                <a:solidFill>
                  <a:schemeClr val="accent6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68" name="Textfeld 34"/>
          <p:cNvSpPr txBox="1">
            <a:spLocks noChangeArrowheads="1"/>
          </p:cNvSpPr>
          <p:nvPr/>
        </p:nvSpPr>
        <p:spPr bwMode="auto">
          <a:xfrm>
            <a:off x="1137320" y="3297800"/>
            <a:ext cx="618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2800" dirty="0">
                <a:ea typeface="ＭＳ Ｐゴシック" pitchFamily="34" charset="-128"/>
              </a:rPr>
              <a:t>CO</a:t>
            </a:r>
          </a:p>
        </p:txBody>
      </p:sp>
      <p:sp>
        <p:nvSpPr>
          <p:cNvPr id="69" name="Textfeld 35"/>
          <p:cNvSpPr txBox="1">
            <a:spLocks noChangeArrowheads="1"/>
          </p:cNvSpPr>
          <p:nvPr/>
        </p:nvSpPr>
        <p:spPr bwMode="auto">
          <a:xfrm>
            <a:off x="4833233" y="1707576"/>
            <a:ext cx="17960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8000" dirty="0">
                <a:solidFill>
                  <a:srgbClr val="00B050"/>
                </a:solidFill>
                <a:ea typeface="ＭＳ Ｐゴシック" pitchFamily="34" charset="-128"/>
              </a:rPr>
              <a:t>CO</a:t>
            </a:r>
            <a:r>
              <a:rPr lang="de-DE" altLang="en-US" sz="8000" baseline="-25000" dirty="0">
                <a:solidFill>
                  <a:srgbClr val="00B050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70" name="Textfeld 36"/>
          <p:cNvSpPr txBox="1">
            <a:spLocks noChangeArrowheads="1"/>
          </p:cNvSpPr>
          <p:nvPr/>
        </p:nvSpPr>
        <p:spPr bwMode="auto">
          <a:xfrm>
            <a:off x="991799" y="2706945"/>
            <a:ext cx="643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2800" dirty="0">
                <a:ea typeface="ＭＳ Ｐゴシック" pitchFamily="34" charset="-128"/>
              </a:rPr>
              <a:t>NO</a:t>
            </a:r>
          </a:p>
        </p:txBody>
      </p:sp>
      <p:sp>
        <p:nvSpPr>
          <p:cNvPr id="71" name="Textfeld 41"/>
          <p:cNvSpPr txBox="1">
            <a:spLocks noChangeArrowheads="1"/>
          </p:cNvSpPr>
          <p:nvPr/>
        </p:nvSpPr>
        <p:spPr bwMode="auto">
          <a:xfrm>
            <a:off x="309772" y="2966431"/>
            <a:ext cx="8304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3200" dirty="0">
                <a:solidFill>
                  <a:srgbClr val="00B050"/>
                </a:solidFill>
                <a:ea typeface="ＭＳ Ｐゴシック" pitchFamily="34" charset="-128"/>
              </a:rPr>
              <a:t>CO</a:t>
            </a:r>
            <a:r>
              <a:rPr lang="de-DE" altLang="en-US" sz="3200" baseline="-25000" dirty="0">
                <a:solidFill>
                  <a:srgbClr val="00B050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72" name="Textfeld 42"/>
          <p:cNvSpPr txBox="1">
            <a:spLocks noChangeArrowheads="1"/>
          </p:cNvSpPr>
          <p:nvPr/>
        </p:nvSpPr>
        <p:spPr bwMode="auto">
          <a:xfrm>
            <a:off x="1149594" y="1919722"/>
            <a:ext cx="74251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4400" dirty="0">
                <a:solidFill>
                  <a:schemeClr val="accent6"/>
                </a:solidFill>
                <a:ea typeface="ＭＳ Ｐゴシック" pitchFamily="34" charset="-128"/>
              </a:rPr>
              <a:t>N</a:t>
            </a:r>
            <a:r>
              <a:rPr lang="de-DE" altLang="en-US" sz="4400" baseline="-25000" dirty="0">
                <a:solidFill>
                  <a:schemeClr val="accent6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73" name="Textfeld 51"/>
          <p:cNvSpPr txBox="1">
            <a:spLocks noChangeArrowheads="1"/>
          </p:cNvSpPr>
          <p:nvPr/>
        </p:nvSpPr>
        <p:spPr bwMode="auto">
          <a:xfrm>
            <a:off x="3860164" y="2599995"/>
            <a:ext cx="6183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2800" dirty="0">
                <a:ea typeface="ＭＳ Ｐゴシック" pitchFamily="34" charset="-128"/>
              </a:rPr>
              <a:t>CO</a:t>
            </a:r>
          </a:p>
        </p:txBody>
      </p:sp>
      <p:sp>
        <p:nvSpPr>
          <p:cNvPr id="74" name="Textfeld 52"/>
          <p:cNvSpPr txBox="1">
            <a:spLocks noChangeArrowheads="1"/>
          </p:cNvSpPr>
          <p:nvPr/>
        </p:nvSpPr>
        <p:spPr bwMode="auto">
          <a:xfrm>
            <a:off x="3123786" y="1919722"/>
            <a:ext cx="643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2800" dirty="0">
                <a:ea typeface="ＭＳ Ｐゴシック" pitchFamily="34" charset="-128"/>
              </a:rPr>
              <a:t>NO</a:t>
            </a:r>
          </a:p>
        </p:txBody>
      </p:sp>
      <p:sp>
        <p:nvSpPr>
          <p:cNvPr id="75" name="Textfeld 53"/>
          <p:cNvSpPr txBox="1">
            <a:spLocks noChangeArrowheads="1"/>
          </p:cNvSpPr>
          <p:nvPr/>
        </p:nvSpPr>
        <p:spPr bwMode="auto">
          <a:xfrm>
            <a:off x="471074" y="2559670"/>
            <a:ext cx="3129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1000" dirty="0">
                <a:ea typeface="ＭＳ Ｐゴシック" pitchFamily="34" charset="-128"/>
              </a:rPr>
              <a:t>H</a:t>
            </a:r>
            <a:r>
              <a:rPr lang="de-DE" altLang="en-US" sz="1000" baseline="-25000" dirty="0">
                <a:ea typeface="ＭＳ Ｐゴシック" pitchFamily="34" charset="-128"/>
              </a:rPr>
              <a:t>2</a:t>
            </a:r>
          </a:p>
        </p:txBody>
      </p:sp>
      <p:sp>
        <p:nvSpPr>
          <p:cNvPr id="76" name="Textfeld 57"/>
          <p:cNvSpPr txBox="1">
            <a:spLocks noChangeArrowheads="1"/>
          </p:cNvSpPr>
          <p:nvPr/>
        </p:nvSpPr>
        <p:spPr bwMode="auto">
          <a:xfrm>
            <a:off x="1821099" y="2379082"/>
            <a:ext cx="211731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9600" dirty="0">
                <a:solidFill>
                  <a:srgbClr val="00B050"/>
                </a:solidFill>
                <a:ea typeface="ＭＳ Ｐゴシック" pitchFamily="34" charset="-128"/>
              </a:rPr>
              <a:t>CO</a:t>
            </a:r>
            <a:r>
              <a:rPr lang="de-DE" altLang="en-US" sz="9600" baseline="-25000" dirty="0">
                <a:solidFill>
                  <a:srgbClr val="00B050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78" name="Textfeld 58"/>
          <p:cNvSpPr txBox="1">
            <a:spLocks noChangeArrowheads="1"/>
          </p:cNvSpPr>
          <p:nvPr/>
        </p:nvSpPr>
        <p:spPr bwMode="auto">
          <a:xfrm>
            <a:off x="3854903" y="1821539"/>
            <a:ext cx="8304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en-US" sz="3200" dirty="0">
                <a:solidFill>
                  <a:srgbClr val="00B050"/>
                </a:solidFill>
                <a:ea typeface="ＭＳ Ｐゴシック" pitchFamily="34" charset="-128"/>
              </a:rPr>
              <a:t>CO</a:t>
            </a:r>
            <a:r>
              <a:rPr lang="de-DE" altLang="en-US" sz="3200" baseline="-25000" dirty="0">
                <a:solidFill>
                  <a:srgbClr val="00B050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79" name="Pfeil nach rechts 78"/>
          <p:cNvSpPr/>
          <p:nvPr/>
        </p:nvSpPr>
        <p:spPr bwMode="auto">
          <a:xfrm rot="16200000">
            <a:off x="2482086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4" name="Pfeil nach rechts 83"/>
          <p:cNvSpPr/>
          <p:nvPr/>
        </p:nvSpPr>
        <p:spPr bwMode="auto">
          <a:xfrm rot="16200000">
            <a:off x="1942076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5" name="Pfeil nach rechts 84"/>
          <p:cNvSpPr/>
          <p:nvPr/>
        </p:nvSpPr>
        <p:spPr bwMode="auto">
          <a:xfrm rot="16200000">
            <a:off x="4199423" y="4105483"/>
            <a:ext cx="1374571" cy="369941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6" name="Pfeil nach rechts 85"/>
          <p:cNvSpPr/>
          <p:nvPr/>
        </p:nvSpPr>
        <p:spPr bwMode="auto">
          <a:xfrm rot="16200000">
            <a:off x="3532300" y="4104606"/>
            <a:ext cx="1374571" cy="371695"/>
          </a:xfrm>
          <a:prstGeom prst="rightArrow">
            <a:avLst>
              <a:gd name="adj1" fmla="val 70431"/>
              <a:gd name="adj2" fmla="val 52554"/>
            </a:avLst>
          </a:prstGeom>
          <a:solidFill>
            <a:schemeClr val="bg1"/>
          </a:solidFill>
          <a:ln w="1270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7" name="Freeform 5"/>
          <p:cNvSpPr>
            <a:spLocks noChangeAspect="1"/>
          </p:cNvSpPr>
          <p:nvPr/>
        </p:nvSpPr>
        <p:spPr bwMode="auto">
          <a:xfrm>
            <a:off x="5311879" y="4679682"/>
            <a:ext cx="1744512" cy="1353532"/>
          </a:xfrm>
          <a:custGeom>
            <a:avLst/>
            <a:gdLst>
              <a:gd name="T0" fmla="*/ 44 w 822"/>
              <a:gd name="T1" fmla="*/ 327 h 667"/>
              <a:gd name="T2" fmla="*/ 57 w 822"/>
              <a:gd name="T3" fmla="*/ 325 h 667"/>
              <a:gd name="T4" fmla="*/ 70 w 822"/>
              <a:gd name="T5" fmla="*/ 327 h 667"/>
              <a:gd name="T6" fmla="*/ 92 w 822"/>
              <a:gd name="T7" fmla="*/ 340 h 667"/>
              <a:gd name="T8" fmla="*/ 113 w 822"/>
              <a:gd name="T9" fmla="*/ 353 h 667"/>
              <a:gd name="T10" fmla="*/ 124 w 822"/>
              <a:gd name="T11" fmla="*/ 357 h 667"/>
              <a:gd name="T12" fmla="*/ 134 w 822"/>
              <a:gd name="T13" fmla="*/ 353 h 667"/>
              <a:gd name="T14" fmla="*/ 140 w 822"/>
              <a:gd name="T15" fmla="*/ 343 h 667"/>
              <a:gd name="T16" fmla="*/ 414 w 822"/>
              <a:gd name="T17" fmla="*/ 142 h 667"/>
              <a:gd name="T18" fmla="*/ 430 w 822"/>
              <a:gd name="T19" fmla="*/ 134 h 667"/>
              <a:gd name="T20" fmla="*/ 435 w 822"/>
              <a:gd name="T21" fmla="*/ 123 h 667"/>
              <a:gd name="T22" fmla="*/ 429 w 822"/>
              <a:gd name="T23" fmla="*/ 108 h 667"/>
              <a:gd name="T24" fmla="*/ 413 w 822"/>
              <a:gd name="T25" fmla="*/ 84 h 667"/>
              <a:gd name="T26" fmla="*/ 405 w 822"/>
              <a:gd name="T27" fmla="*/ 67 h 667"/>
              <a:gd name="T28" fmla="*/ 403 w 822"/>
              <a:gd name="T29" fmla="*/ 52 h 667"/>
              <a:gd name="T30" fmla="*/ 408 w 822"/>
              <a:gd name="T31" fmla="*/ 34 h 667"/>
              <a:gd name="T32" fmla="*/ 419 w 822"/>
              <a:gd name="T33" fmla="*/ 21 h 667"/>
              <a:gd name="T34" fmla="*/ 435 w 822"/>
              <a:gd name="T35" fmla="*/ 10 h 667"/>
              <a:gd name="T36" fmla="*/ 456 w 822"/>
              <a:gd name="T37" fmla="*/ 3 h 667"/>
              <a:gd name="T38" fmla="*/ 477 w 822"/>
              <a:gd name="T39" fmla="*/ 0 h 667"/>
              <a:gd name="T40" fmla="*/ 499 w 822"/>
              <a:gd name="T41" fmla="*/ 1 h 667"/>
              <a:gd name="T42" fmla="*/ 520 w 822"/>
              <a:gd name="T43" fmla="*/ 6 h 667"/>
              <a:gd name="T44" fmla="*/ 534 w 822"/>
              <a:gd name="T45" fmla="*/ 13 h 667"/>
              <a:gd name="T46" fmla="*/ 548 w 822"/>
              <a:gd name="T47" fmla="*/ 24 h 667"/>
              <a:gd name="T48" fmla="*/ 558 w 822"/>
              <a:gd name="T49" fmla="*/ 37 h 667"/>
              <a:gd name="T50" fmla="*/ 561 w 822"/>
              <a:gd name="T51" fmla="*/ 55 h 667"/>
              <a:gd name="T52" fmla="*/ 558 w 822"/>
              <a:gd name="T53" fmla="*/ 68 h 667"/>
              <a:gd name="T54" fmla="*/ 550 w 822"/>
              <a:gd name="T55" fmla="*/ 83 h 667"/>
              <a:gd name="T56" fmla="*/ 531 w 822"/>
              <a:gd name="T57" fmla="*/ 111 h 667"/>
              <a:gd name="T58" fmla="*/ 527 w 822"/>
              <a:gd name="T59" fmla="*/ 123 h 667"/>
              <a:gd name="T60" fmla="*/ 528 w 822"/>
              <a:gd name="T61" fmla="*/ 130 h 667"/>
              <a:gd name="T62" fmla="*/ 535 w 822"/>
              <a:gd name="T63" fmla="*/ 137 h 667"/>
              <a:gd name="T64" fmla="*/ 548 w 822"/>
              <a:gd name="T65" fmla="*/ 142 h 667"/>
              <a:gd name="T66" fmla="*/ 142 w 822"/>
              <a:gd name="T67" fmla="*/ 667 h 667"/>
              <a:gd name="T68" fmla="*/ 136 w 822"/>
              <a:gd name="T69" fmla="*/ 456 h 667"/>
              <a:gd name="T70" fmla="*/ 129 w 822"/>
              <a:gd name="T71" fmla="*/ 450 h 667"/>
              <a:gd name="T72" fmla="*/ 121 w 822"/>
              <a:gd name="T73" fmla="*/ 450 h 667"/>
              <a:gd name="T74" fmla="*/ 106 w 822"/>
              <a:gd name="T75" fmla="*/ 458 h 667"/>
              <a:gd name="T76" fmla="*/ 75 w 822"/>
              <a:gd name="T77" fmla="*/ 478 h 667"/>
              <a:gd name="T78" fmla="*/ 59 w 822"/>
              <a:gd name="T79" fmla="*/ 484 h 667"/>
              <a:gd name="T80" fmla="*/ 47 w 822"/>
              <a:gd name="T81" fmla="*/ 483 h 667"/>
              <a:gd name="T82" fmla="*/ 34 w 822"/>
              <a:gd name="T83" fmla="*/ 478 h 667"/>
              <a:gd name="T84" fmla="*/ 19 w 822"/>
              <a:gd name="T85" fmla="*/ 463 h 667"/>
              <a:gd name="T86" fmla="*/ 8 w 822"/>
              <a:gd name="T87" fmla="*/ 446 h 667"/>
              <a:gd name="T88" fmla="*/ 2 w 822"/>
              <a:gd name="T89" fmla="*/ 424 h 667"/>
              <a:gd name="T90" fmla="*/ 1 w 822"/>
              <a:gd name="T91" fmla="*/ 392 h 667"/>
              <a:gd name="T92" fmla="*/ 7 w 822"/>
              <a:gd name="T93" fmla="*/ 366 h 667"/>
              <a:gd name="T94" fmla="*/ 18 w 822"/>
              <a:gd name="T95" fmla="*/ 348 h 667"/>
              <a:gd name="T96" fmla="*/ 31 w 822"/>
              <a:gd name="T97" fmla="*/ 334 h 66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667"/>
              <a:gd name="T149" fmla="*/ 822 w 822"/>
              <a:gd name="T150" fmla="*/ 667 h 66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667">
                <a:moveTo>
                  <a:pt x="35" y="332"/>
                </a:move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5"/>
                </a:lnTo>
                <a:lnTo>
                  <a:pt x="57" y="325"/>
                </a:lnTo>
                <a:lnTo>
                  <a:pt x="61" y="325"/>
                </a:lnTo>
                <a:lnTo>
                  <a:pt x="66" y="326"/>
                </a:lnTo>
                <a:lnTo>
                  <a:pt x="70" y="327"/>
                </a:lnTo>
                <a:lnTo>
                  <a:pt x="77" y="331"/>
                </a:lnTo>
                <a:lnTo>
                  <a:pt x="85" y="335"/>
                </a:lnTo>
                <a:lnTo>
                  <a:pt x="92" y="340"/>
                </a:lnTo>
                <a:lnTo>
                  <a:pt x="99" y="345"/>
                </a:lnTo>
                <a:lnTo>
                  <a:pt x="107" y="349"/>
                </a:lnTo>
                <a:lnTo>
                  <a:pt x="113" y="353"/>
                </a:lnTo>
                <a:lnTo>
                  <a:pt x="119" y="356"/>
                </a:lnTo>
                <a:lnTo>
                  <a:pt x="121" y="357"/>
                </a:lnTo>
                <a:lnTo>
                  <a:pt x="124" y="357"/>
                </a:lnTo>
                <a:lnTo>
                  <a:pt x="129" y="356"/>
                </a:lnTo>
                <a:lnTo>
                  <a:pt x="132" y="355"/>
                </a:lnTo>
                <a:lnTo>
                  <a:pt x="134" y="353"/>
                </a:lnTo>
                <a:lnTo>
                  <a:pt x="136" y="350"/>
                </a:lnTo>
                <a:lnTo>
                  <a:pt x="138" y="347"/>
                </a:lnTo>
                <a:lnTo>
                  <a:pt x="140" y="343"/>
                </a:lnTo>
                <a:lnTo>
                  <a:pt x="142" y="338"/>
                </a:lnTo>
                <a:lnTo>
                  <a:pt x="142" y="142"/>
                </a:lnTo>
                <a:lnTo>
                  <a:pt x="414" y="142"/>
                </a:lnTo>
                <a:lnTo>
                  <a:pt x="421" y="139"/>
                </a:lnTo>
                <a:lnTo>
                  <a:pt x="426" y="137"/>
                </a:lnTo>
                <a:lnTo>
                  <a:pt x="430" y="134"/>
                </a:lnTo>
                <a:lnTo>
                  <a:pt x="432" y="130"/>
                </a:lnTo>
                <a:lnTo>
                  <a:pt x="434" y="127"/>
                </a:lnTo>
                <a:lnTo>
                  <a:pt x="435" y="123"/>
                </a:lnTo>
                <a:lnTo>
                  <a:pt x="434" y="120"/>
                </a:lnTo>
                <a:lnTo>
                  <a:pt x="433" y="116"/>
                </a:lnTo>
                <a:lnTo>
                  <a:pt x="429" y="108"/>
                </a:lnTo>
                <a:lnTo>
                  <a:pt x="424" y="100"/>
                </a:lnTo>
                <a:lnTo>
                  <a:pt x="418" y="92"/>
                </a:lnTo>
                <a:lnTo>
                  <a:pt x="413" y="84"/>
                </a:lnTo>
                <a:lnTo>
                  <a:pt x="409" y="77"/>
                </a:lnTo>
                <a:lnTo>
                  <a:pt x="406" y="71"/>
                </a:lnTo>
                <a:lnTo>
                  <a:pt x="405" y="67"/>
                </a:lnTo>
                <a:lnTo>
                  <a:pt x="404" y="64"/>
                </a:lnTo>
                <a:lnTo>
                  <a:pt x="403" y="58"/>
                </a:lnTo>
                <a:lnTo>
                  <a:pt x="403" y="52"/>
                </a:lnTo>
                <a:lnTo>
                  <a:pt x="404" y="46"/>
                </a:lnTo>
                <a:lnTo>
                  <a:pt x="406" y="39"/>
                </a:lnTo>
                <a:lnTo>
                  <a:pt x="408" y="34"/>
                </a:lnTo>
                <a:lnTo>
                  <a:pt x="411" y="29"/>
                </a:lnTo>
                <a:lnTo>
                  <a:pt x="415" y="25"/>
                </a:lnTo>
                <a:lnTo>
                  <a:pt x="419" y="21"/>
                </a:lnTo>
                <a:lnTo>
                  <a:pt x="424" y="17"/>
                </a:lnTo>
                <a:lnTo>
                  <a:pt x="430" y="13"/>
                </a:lnTo>
                <a:lnTo>
                  <a:pt x="435" y="10"/>
                </a:lnTo>
                <a:lnTo>
                  <a:pt x="443" y="7"/>
                </a:lnTo>
                <a:lnTo>
                  <a:pt x="449" y="5"/>
                </a:lnTo>
                <a:lnTo>
                  <a:pt x="456" y="3"/>
                </a:lnTo>
                <a:lnTo>
                  <a:pt x="463" y="1"/>
                </a:lnTo>
                <a:lnTo>
                  <a:pt x="470" y="0"/>
                </a:lnTo>
                <a:lnTo>
                  <a:pt x="477" y="0"/>
                </a:lnTo>
                <a:lnTo>
                  <a:pt x="485" y="0"/>
                </a:lnTo>
                <a:lnTo>
                  <a:pt x="492" y="0"/>
                </a:lnTo>
                <a:lnTo>
                  <a:pt x="499" y="1"/>
                </a:lnTo>
                <a:lnTo>
                  <a:pt x="506" y="2"/>
                </a:lnTo>
                <a:lnTo>
                  <a:pt x="513" y="4"/>
                </a:lnTo>
                <a:lnTo>
                  <a:pt x="520" y="6"/>
                </a:lnTo>
                <a:lnTo>
                  <a:pt x="525" y="8"/>
                </a:lnTo>
                <a:lnTo>
                  <a:pt x="528" y="9"/>
                </a:lnTo>
                <a:lnTo>
                  <a:pt x="534" y="13"/>
                </a:lnTo>
                <a:lnTo>
                  <a:pt x="540" y="17"/>
                </a:lnTo>
                <a:lnTo>
                  <a:pt x="545" y="21"/>
                </a:lnTo>
                <a:lnTo>
                  <a:pt x="548" y="24"/>
                </a:lnTo>
                <a:lnTo>
                  <a:pt x="550" y="26"/>
                </a:lnTo>
                <a:lnTo>
                  <a:pt x="555" y="32"/>
                </a:lnTo>
                <a:lnTo>
                  <a:pt x="558" y="37"/>
                </a:lnTo>
                <a:lnTo>
                  <a:pt x="560" y="42"/>
                </a:lnTo>
                <a:lnTo>
                  <a:pt x="561" y="48"/>
                </a:lnTo>
                <a:lnTo>
                  <a:pt x="561" y="55"/>
                </a:lnTo>
                <a:lnTo>
                  <a:pt x="560" y="61"/>
                </a:lnTo>
                <a:lnTo>
                  <a:pt x="559" y="64"/>
                </a:lnTo>
                <a:lnTo>
                  <a:pt x="558" y="68"/>
                </a:lnTo>
                <a:lnTo>
                  <a:pt x="554" y="75"/>
                </a:lnTo>
                <a:lnTo>
                  <a:pt x="552" y="79"/>
                </a:lnTo>
                <a:lnTo>
                  <a:pt x="550" y="83"/>
                </a:lnTo>
                <a:lnTo>
                  <a:pt x="540" y="96"/>
                </a:lnTo>
                <a:lnTo>
                  <a:pt x="534" y="106"/>
                </a:lnTo>
                <a:lnTo>
                  <a:pt x="531" y="111"/>
                </a:lnTo>
                <a:lnTo>
                  <a:pt x="529" y="115"/>
                </a:lnTo>
                <a:lnTo>
                  <a:pt x="527" y="119"/>
                </a:lnTo>
                <a:lnTo>
                  <a:pt x="527" y="123"/>
                </a:lnTo>
                <a:lnTo>
                  <a:pt x="527" y="127"/>
                </a:lnTo>
                <a:lnTo>
                  <a:pt x="527" y="129"/>
                </a:lnTo>
                <a:lnTo>
                  <a:pt x="528" y="130"/>
                </a:lnTo>
                <a:lnTo>
                  <a:pt x="530" y="132"/>
                </a:lnTo>
                <a:lnTo>
                  <a:pt x="531" y="134"/>
                </a:lnTo>
                <a:lnTo>
                  <a:pt x="535" y="137"/>
                </a:lnTo>
                <a:lnTo>
                  <a:pt x="538" y="138"/>
                </a:lnTo>
                <a:lnTo>
                  <a:pt x="541" y="140"/>
                </a:lnTo>
                <a:lnTo>
                  <a:pt x="548" y="142"/>
                </a:lnTo>
                <a:lnTo>
                  <a:pt x="822" y="142"/>
                </a:lnTo>
                <a:lnTo>
                  <a:pt x="822" y="667"/>
                </a:lnTo>
                <a:lnTo>
                  <a:pt x="142" y="667"/>
                </a:lnTo>
                <a:lnTo>
                  <a:pt x="142" y="470"/>
                </a:lnTo>
                <a:lnTo>
                  <a:pt x="138" y="460"/>
                </a:lnTo>
                <a:lnTo>
                  <a:pt x="136" y="456"/>
                </a:lnTo>
                <a:lnTo>
                  <a:pt x="134" y="454"/>
                </a:lnTo>
                <a:lnTo>
                  <a:pt x="132" y="451"/>
                </a:lnTo>
                <a:lnTo>
                  <a:pt x="129" y="450"/>
                </a:lnTo>
                <a:lnTo>
                  <a:pt x="127" y="449"/>
                </a:lnTo>
                <a:lnTo>
                  <a:pt x="124" y="449"/>
                </a:lnTo>
                <a:lnTo>
                  <a:pt x="121" y="450"/>
                </a:lnTo>
                <a:lnTo>
                  <a:pt x="118" y="451"/>
                </a:lnTo>
                <a:lnTo>
                  <a:pt x="112" y="454"/>
                </a:lnTo>
                <a:lnTo>
                  <a:pt x="106" y="458"/>
                </a:lnTo>
                <a:lnTo>
                  <a:pt x="98" y="463"/>
                </a:lnTo>
                <a:lnTo>
                  <a:pt x="83" y="473"/>
                </a:lnTo>
                <a:lnTo>
                  <a:pt x="75" y="478"/>
                </a:lnTo>
                <a:lnTo>
                  <a:pt x="72" y="480"/>
                </a:lnTo>
                <a:lnTo>
                  <a:pt x="68" y="481"/>
                </a:lnTo>
                <a:lnTo>
                  <a:pt x="59" y="484"/>
                </a:lnTo>
                <a:lnTo>
                  <a:pt x="55" y="484"/>
                </a:lnTo>
                <a:lnTo>
                  <a:pt x="51" y="484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4" y="478"/>
                </a:lnTo>
                <a:lnTo>
                  <a:pt x="26" y="471"/>
                </a:lnTo>
                <a:lnTo>
                  <a:pt x="22" y="467"/>
                </a:lnTo>
                <a:lnTo>
                  <a:pt x="19" y="463"/>
                </a:lnTo>
                <a:lnTo>
                  <a:pt x="12" y="455"/>
                </a:lnTo>
                <a:lnTo>
                  <a:pt x="10" y="450"/>
                </a:lnTo>
                <a:lnTo>
                  <a:pt x="8" y="446"/>
                </a:lnTo>
                <a:lnTo>
                  <a:pt x="4" y="435"/>
                </a:lnTo>
                <a:lnTo>
                  <a:pt x="3" y="429"/>
                </a:lnTo>
                <a:lnTo>
                  <a:pt x="2" y="424"/>
                </a:lnTo>
                <a:lnTo>
                  <a:pt x="1" y="414"/>
                </a:lnTo>
                <a:lnTo>
                  <a:pt x="0" y="403"/>
                </a:lnTo>
                <a:lnTo>
                  <a:pt x="1" y="392"/>
                </a:lnTo>
                <a:lnTo>
                  <a:pt x="3" y="382"/>
                </a:lnTo>
                <a:lnTo>
                  <a:pt x="6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2"/>
                </a:lnTo>
                <a:lnTo>
                  <a:pt x="18" y="348"/>
                </a:lnTo>
                <a:lnTo>
                  <a:pt x="21" y="344"/>
                </a:lnTo>
                <a:lnTo>
                  <a:pt x="27" y="337"/>
                </a:lnTo>
                <a:lnTo>
                  <a:pt x="31" y="334"/>
                </a:lnTo>
                <a:lnTo>
                  <a:pt x="35" y="33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/>
          <a:lstStyle/>
          <a:p>
            <a:pPr algn="ctr"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8" name="Rechteck 13"/>
          <p:cNvSpPr>
            <a:spLocks noChangeArrowheads="1"/>
          </p:cNvSpPr>
          <p:nvPr/>
        </p:nvSpPr>
        <p:spPr bwMode="auto">
          <a:xfrm>
            <a:off x="5508246" y="4986505"/>
            <a:ext cx="1637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de-DE" kern="0" dirty="0">
                <a:solidFill>
                  <a:srgbClr val="FFFFFF"/>
                </a:solidFill>
                <a:cs typeface="Arial" charset="0"/>
              </a:rPr>
              <a:t>Automotive</a:t>
            </a:r>
          </a:p>
        </p:txBody>
      </p:sp>
      <p:sp>
        <p:nvSpPr>
          <p:cNvPr id="89" name="Freeform 7"/>
          <p:cNvSpPr>
            <a:spLocks noChangeAspect="1"/>
          </p:cNvSpPr>
          <p:nvPr/>
        </p:nvSpPr>
        <p:spPr bwMode="auto">
          <a:xfrm>
            <a:off x="421982" y="4968972"/>
            <a:ext cx="1430676" cy="1064241"/>
          </a:xfrm>
          <a:custGeom>
            <a:avLst/>
            <a:gdLst>
              <a:gd name="T0" fmla="*/ 674 w 674"/>
              <a:gd name="T1" fmla="*/ 196 h 525"/>
              <a:gd name="T2" fmla="*/ 668 w 674"/>
              <a:gd name="T3" fmla="*/ 208 h 525"/>
              <a:gd name="T4" fmla="*/ 661 w 674"/>
              <a:gd name="T5" fmla="*/ 214 h 525"/>
              <a:gd name="T6" fmla="*/ 653 w 674"/>
              <a:gd name="T7" fmla="*/ 215 h 525"/>
              <a:gd name="T8" fmla="*/ 639 w 674"/>
              <a:gd name="T9" fmla="*/ 207 h 525"/>
              <a:gd name="T10" fmla="*/ 609 w 674"/>
              <a:gd name="T11" fmla="*/ 189 h 525"/>
              <a:gd name="T12" fmla="*/ 598 w 674"/>
              <a:gd name="T13" fmla="*/ 184 h 525"/>
              <a:gd name="T14" fmla="*/ 585 w 674"/>
              <a:gd name="T15" fmla="*/ 183 h 525"/>
              <a:gd name="T16" fmla="*/ 571 w 674"/>
              <a:gd name="T17" fmla="*/ 187 h 525"/>
              <a:gd name="T18" fmla="*/ 559 w 674"/>
              <a:gd name="T19" fmla="*/ 195 h 525"/>
              <a:gd name="T20" fmla="*/ 546 w 674"/>
              <a:gd name="T21" fmla="*/ 210 h 525"/>
              <a:gd name="T22" fmla="*/ 538 w 674"/>
              <a:gd name="T23" fmla="*/ 229 h 525"/>
              <a:gd name="T24" fmla="*/ 532 w 674"/>
              <a:gd name="T25" fmla="*/ 255 h 525"/>
              <a:gd name="T26" fmla="*/ 534 w 674"/>
              <a:gd name="T27" fmla="*/ 282 h 525"/>
              <a:gd name="T28" fmla="*/ 542 w 674"/>
              <a:gd name="T29" fmla="*/ 308 h 525"/>
              <a:gd name="T30" fmla="*/ 551 w 674"/>
              <a:gd name="T31" fmla="*/ 321 h 525"/>
              <a:gd name="T32" fmla="*/ 562 w 674"/>
              <a:gd name="T33" fmla="*/ 332 h 525"/>
              <a:gd name="T34" fmla="*/ 574 w 674"/>
              <a:gd name="T35" fmla="*/ 340 h 525"/>
              <a:gd name="T36" fmla="*/ 587 w 674"/>
              <a:gd name="T37" fmla="*/ 342 h 525"/>
              <a:gd name="T38" fmla="*/ 607 w 674"/>
              <a:gd name="T39" fmla="*/ 336 h 525"/>
              <a:gd name="T40" fmla="*/ 630 w 674"/>
              <a:gd name="T41" fmla="*/ 320 h 525"/>
              <a:gd name="T42" fmla="*/ 650 w 674"/>
              <a:gd name="T43" fmla="*/ 309 h 525"/>
              <a:gd name="T44" fmla="*/ 661 w 674"/>
              <a:gd name="T45" fmla="*/ 308 h 525"/>
              <a:gd name="T46" fmla="*/ 668 w 674"/>
              <a:gd name="T47" fmla="*/ 314 h 525"/>
              <a:gd name="T48" fmla="*/ 674 w 674"/>
              <a:gd name="T49" fmla="*/ 328 h 525"/>
              <a:gd name="T50" fmla="*/ 393 w 674"/>
              <a:gd name="T51" fmla="*/ 521 h 525"/>
              <a:gd name="T52" fmla="*/ 384 w 674"/>
              <a:gd name="T53" fmla="*/ 515 h 525"/>
              <a:gd name="T54" fmla="*/ 382 w 674"/>
              <a:gd name="T55" fmla="*/ 507 h 525"/>
              <a:gd name="T56" fmla="*/ 386 w 674"/>
              <a:gd name="T57" fmla="*/ 495 h 525"/>
              <a:gd name="T58" fmla="*/ 400 w 674"/>
              <a:gd name="T59" fmla="*/ 473 h 525"/>
              <a:gd name="T60" fmla="*/ 414 w 674"/>
              <a:gd name="T61" fmla="*/ 450 h 525"/>
              <a:gd name="T62" fmla="*/ 417 w 674"/>
              <a:gd name="T63" fmla="*/ 433 h 525"/>
              <a:gd name="T64" fmla="*/ 413 w 674"/>
              <a:gd name="T65" fmla="*/ 419 h 525"/>
              <a:gd name="T66" fmla="*/ 400 w 674"/>
              <a:gd name="T67" fmla="*/ 404 h 525"/>
              <a:gd name="T68" fmla="*/ 383 w 674"/>
              <a:gd name="T69" fmla="*/ 392 h 525"/>
              <a:gd name="T70" fmla="*/ 362 w 674"/>
              <a:gd name="T71" fmla="*/ 385 h 525"/>
              <a:gd name="T72" fmla="*/ 335 w 674"/>
              <a:gd name="T73" fmla="*/ 383 h 525"/>
              <a:gd name="T74" fmla="*/ 304 w 674"/>
              <a:gd name="T75" fmla="*/ 388 h 525"/>
              <a:gd name="T76" fmla="*/ 285 w 674"/>
              <a:gd name="T77" fmla="*/ 396 h 525"/>
              <a:gd name="T78" fmla="*/ 270 w 674"/>
              <a:gd name="T79" fmla="*/ 409 h 525"/>
              <a:gd name="T80" fmla="*/ 262 w 674"/>
              <a:gd name="T81" fmla="*/ 421 h 525"/>
              <a:gd name="T82" fmla="*/ 258 w 674"/>
              <a:gd name="T83" fmla="*/ 435 h 525"/>
              <a:gd name="T84" fmla="*/ 259 w 674"/>
              <a:gd name="T85" fmla="*/ 448 h 525"/>
              <a:gd name="T86" fmla="*/ 268 w 674"/>
              <a:gd name="T87" fmla="*/ 467 h 525"/>
              <a:gd name="T88" fmla="*/ 282 w 674"/>
              <a:gd name="T89" fmla="*/ 488 h 525"/>
              <a:gd name="T90" fmla="*/ 289 w 674"/>
              <a:gd name="T91" fmla="*/ 504 h 525"/>
              <a:gd name="T92" fmla="*/ 288 w 674"/>
              <a:gd name="T93" fmla="*/ 512 h 525"/>
              <a:gd name="T94" fmla="*/ 282 w 674"/>
              <a:gd name="T95" fmla="*/ 519 h 525"/>
              <a:gd name="T96" fmla="*/ 269 w 674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4"/>
              <a:gd name="T148" fmla="*/ 0 h 525"/>
              <a:gd name="T149" fmla="*/ 674 w 674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4" h="525">
                <a:moveTo>
                  <a:pt x="0" y="0"/>
                </a:moveTo>
                <a:lnTo>
                  <a:pt x="674" y="0"/>
                </a:lnTo>
                <a:lnTo>
                  <a:pt x="674" y="196"/>
                </a:lnTo>
                <a:lnTo>
                  <a:pt x="672" y="201"/>
                </a:lnTo>
                <a:lnTo>
                  <a:pt x="670" y="205"/>
                </a:lnTo>
                <a:lnTo>
                  <a:pt x="668" y="208"/>
                </a:lnTo>
                <a:lnTo>
                  <a:pt x="666" y="211"/>
                </a:lnTo>
                <a:lnTo>
                  <a:pt x="664" y="213"/>
                </a:lnTo>
                <a:lnTo>
                  <a:pt x="661" y="214"/>
                </a:lnTo>
                <a:lnTo>
                  <a:pt x="659" y="215"/>
                </a:lnTo>
                <a:lnTo>
                  <a:pt x="656" y="215"/>
                </a:lnTo>
                <a:lnTo>
                  <a:pt x="653" y="215"/>
                </a:lnTo>
                <a:lnTo>
                  <a:pt x="651" y="214"/>
                </a:lnTo>
                <a:lnTo>
                  <a:pt x="645" y="211"/>
                </a:lnTo>
                <a:lnTo>
                  <a:pt x="639" y="207"/>
                </a:lnTo>
                <a:lnTo>
                  <a:pt x="631" y="203"/>
                </a:lnTo>
                <a:lnTo>
                  <a:pt x="617" y="193"/>
                </a:lnTo>
                <a:lnTo>
                  <a:pt x="609" y="189"/>
                </a:lnTo>
                <a:lnTo>
                  <a:pt x="606" y="187"/>
                </a:lnTo>
                <a:lnTo>
                  <a:pt x="602" y="185"/>
                </a:lnTo>
                <a:lnTo>
                  <a:pt x="598" y="184"/>
                </a:lnTo>
                <a:lnTo>
                  <a:pt x="593" y="183"/>
                </a:lnTo>
                <a:lnTo>
                  <a:pt x="589" y="183"/>
                </a:lnTo>
                <a:lnTo>
                  <a:pt x="585" y="183"/>
                </a:lnTo>
                <a:lnTo>
                  <a:pt x="580" y="184"/>
                </a:lnTo>
                <a:lnTo>
                  <a:pt x="576" y="185"/>
                </a:lnTo>
                <a:lnTo>
                  <a:pt x="571" y="187"/>
                </a:lnTo>
                <a:lnTo>
                  <a:pt x="567" y="190"/>
                </a:lnTo>
                <a:lnTo>
                  <a:pt x="563" y="192"/>
                </a:lnTo>
                <a:lnTo>
                  <a:pt x="559" y="195"/>
                </a:lnTo>
                <a:lnTo>
                  <a:pt x="556" y="199"/>
                </a:lnTo>
                <a:lnTo>
                  <a:pt x="553" y="202"/>
                </a:lnTo>
                <a:lnTo>
                  <a:pt x="546" y="210"/>
                </a:lnTo>
                <a:lnTo>
                  <a:pt x="541" y="219"/>
                </a:lnTo>
                <a:lnTo>
                  <a:pt x="539" y="224"/>
                </a:lnTo>
                <a:lnTo>
                  <a:pt x="538" y="229"/>
                </a:lnTo>
                <a:lnTo>
                  <a:pt x="535" y="240"/>
                </a:lnTo>
                <a:lnTo>
                  <a:pt x="533" y="250"/>
                </a:lnTo>
                <a:lnTo>
                  <a:pt x="532" y="255"/>
                </a:lnTo>
                <a:lnTo>
                  <a:pt x="532" y="261"/>
                </a:lnTo>
                <a:lnTo>
                  <a:pt x="532" y="272"/>
                </a:lnTo>
                <a:lnTo>
                  <a:pt x="534" y="282"/>
                </a:lnTo>
                <a:lnTo>
                  <a:pt x="536" y="293"/>
                </a:lnTo>
                <a:lnTo>
                  <a:pt x="540" y="304"/>
                </a:lnTo>
                <a:lnTo>
                  <a:pt x="542" y="308"/>
                </a:lnTo>
                <a:lnTo>
                  <a:pt x="544" y="313"/>
                </a:lnTo>
                <a:lnTo>
                  <a:pt x="547" y="317"/>
                </a:lnTo>
                <a:lnTo>
                  <a:pt x="551" y="321"/>
                </a:lnTo>
                <a:lnTo>
                  <a:pt x="554" y="325"/>
                </a:lnTo>
                <a:lnTo>
                  <a:pt x="558" y="329"/>
                </a:lnTo>
                <a:lnTo>
                  <a:pt x="562" y="332"/>
                </a:lnTo>
                <a:lnTo>
                  <a:pt x="566" y="336"/>
                </a:lnTo>
                <a:lnTo>
                  <a:pt x="570" y="338"/>
                </a:lnTo>
                <a:lnTo>
                  <a:pt x="574" y="340"/>
                </a:lnTo>
                <a:lnTo>
                  <a:pt x="579" y="341"/>
                </a:lnTo>
                <a:lnTo>
                  <a:pt x="583" y="342"/>
                </a:lnTo>
                <a:lnTo>
                  <a:pt x="587" y="342"/>
                </a:lnTo>
                <a:lnTo>
                  <a:pt x="591" y="342"/>
                </a:lnTo>
                <a:lnTo>
                  <a:pt x="600" y="339"/>
                </a:lnTo>
                <a:lnTo>
                  <a:pt x="607" y="336"/>
                </a:lnTo>
                <a:lnTo>
                  <a:pt x="615" y="331"/>
                </a:lnTo>
                <a:lnTo>
                  <a:pt x="623" y="326"/>
                </a:lnTo>
                <a:lnTo>
                  <a:pt x="630" y="320"/>
                </a:lnTo>
                <a:lnTo>
                  <a:pt x="638" y="316"/>
                </a:lnTo>
                <a:lnTo>
                  <a:pt x="644" y="311"/>
                </a:lnTo>
                <a:lnTo>
                  <a:pt x="650" y="309"/>
                </a:lnTo>
                <a:lnTo>
                  <a:pt x="653" y="308"/>
                </a:lnTo>
                <a:lnTo>
                  <a:pt x="656" y="307"/>
                </a:lnTo>
                <a:lnTo>
                  <a:pt x="661" y="308"/>
                </a:lnTo>
                <a:lnTo>
                  <a:pt x="664" y="309"/>
                </a:lnTo>
                <a:lnTo>
                  <a:pt x="666" y="312"/>
                </a:lnTo>
                <a:lnTo>
                  <a:pt x="668" y="314"/>
                </a:lnTo>
                <a:lnTo>
                  <a:pt x="670" y="318"/>
                </a:lnTo>
                <a:lnTo>
                  <a:pt x="672" y="322"/>
                </a:lnTo>
                <a:lnTo>
                  <a:pt x="674" y="328"/>
                </a:lnTo>
                <a:lnTo>
                  <a:pt x="674" y="525"/>
                </a:lnTo>
                <a:lnTo>
                  <a:pt x="403" y="525"/>
                </a:lnTo>
                <a:lnTo>
                  <a:pt x="393" y="521"/>
                </a:lnTo>
                <a:lnTo>
                  <a:pt x="390" y="519"/>
                </a:lnTo>
                <a:lnTo>
                  <a:pt x="387" y="517"/>
                </a:lnTo>
                <a:lnTo>
                  <a:pt x="384" y="515"/>
                </a:lnTo>
                <a:lnTo>
                  <a:pt x="383" y="512"/>
                </a:lnTo>
                <a:lnTo>
                  <a:pt x="382" y="509"/>
                </a:lnTo>
                <a:lnTo>
                  <a:pt x="382" y="507"/>
                </a:lnTo>
                <a:lnTo>
                  <a:pt x="382" y="504"/>
                </a:lnTo>
                <a:lnTo>
                  <a:pt x="383" y="501"/>
                </a:lnTo>
                <a:lnTo>
                  <a:pt x="386" y="495"/>
                </a:lnTo>
                <a:lnTo>
                  <a:pt x="390" y="487"/>
                </a:lnTo>
                <a:lnTo>
                  <a:pt x="395" y="481"/>
                </a:lnTo>
                <a:lnTo>
                  <a:pt x="400" y="473"/>
                </a:lnTo>
                <a:lnTo>
                  <a:pt x="405" y="466"/>
                </a:lnTo>
                <a:lnTo>
                  <a:pt x="410" y="458"/>
                </a:lnTo>
                <a:lnTo>
                  <a:pt x="414" y="450"/>
                </a:lnTo>
                <a:lnTo>
                  <a:pt x="416" y="442"/>
                </a:lnTo>
                <a:lnTo>
                  <a:pt x="417" y="438"/>
                </a:lnTo>
                <a:lnTo>
                  <a:pt x="417" y="433"/>
                </a:lnTo>
                <a:lnTo>
                  <a:pt x="416" y="429"/>
                </a:lnTo>
                <a:lnTo>
                  <a:pt x="415" y="424"/>
                </a:lnTo>
                <a:lnTo>
                  <a:pt x="413" y="419"/>
                </a:lnTo>
                <a:lnTo>
                  <a:pt x="410" y="415"/>
                </a:lnTo>
                <a:lnTo>
                  <a:pt x="404" y="407"/>
                </a:lnTo>
                <a:lnTo>
                  <a:pt x="400" y="404"/>
                </a:lnTo>
                <a:lnTo>
                  <a:pt x="396" y="400"/>
                </a:lnTo>
                <a:lnTo>
                  <a:pt x="388" y="395"/>
                </a:lnTo>
                <a:lnTo>
                  <a:pt x="383" y="392"/>
                </a:lnTo>
                <a:lnTo>
                  <a:pt x="377" y="390"/>
                </a:lnTo>
                <a:lnTo>
                  <a:pt x="367" y="387"/>
                </a:lnTo>
                <a:lnTo>
                  <a:pt x="362" y="385"/>
                </a:lnTo>
                <a:lnTo>
                  <a:pt x="357" y="384"/>
                </a:lnTo>
                <a:lnTo>
                  <a:pt x="346" y="383"/>
                </a:lnTo>
                <a:lnTo>
                  <a:pt x="335" y="383"/>
                </a:lnTo>
                <a:lnTo>
                  <a:pt x="325" y="383"/>
                </a:lnTo>
                <a:lnTo>
                  <a:pt x="314" y="385"/>
                </a:lnTo>
                <a:lnTo>
                  <a:pt x="304" y="388"/>
                </a:lnTo>
                <a:lnTo>
                  <a:pt x="299" y="390"/>
                </a:lnTo>
                <a:lnTo>
                  <a:pt x="294" y="392"/>
                </a:lnTo>
                <a:lnTo>
                  <a:pt x="285" y="396"/>
                </a:lnTo>
                <a:lnTo>
                  <a:pt x="281" y="399"/>
                </a:lnTo>
                <a:lnTo>
                  <a:pt x="277" y="402"/>
                </a:lnTo>
                <a:lnTo>
                  <a:pt x="270" y="409"/>
                </a:lnTo>
                <a:lnTo>
                  <a:pt x="267" y="412"/>
                </a:lnTo>
                <a:lnTo>
                  <a:pt x="264" y="416"/>
                </a:lnTo>
                <a:lnTo>
                  <a:pt x="262" y="421"/>
                </a:lnTo>
                <a:lnTo>
                  <a:pt x="260" y="425"/>
                </a:lnTo>
                <a:lnTo>
                  <a:pt x="259" y="431"/>
                </a:lnTo>
                <a:lnTo>
                  <a:pt x="258" y="435"/>
                </a:lnTo>
                <a:lnTo>
                  <a:pt x="258" y="440"/>
                </a:lnTo>
                <a:lnTo>
                  <a:pt x="258" y="444"/>
                </a:lnTo>
                <a:lnTo>
                  <a:pt x="259" y="448"/>
                </a:lnTo>
                <a:lnTo>
                  <a:pt x="260" y="452"/>
                </a:lnTo>
                <a:lnTo>
                  <a:pt x="263" y="460"/>
                </a:lnTo>
                <a:lnTo>
                  <a:pt x="268" y="467"/>
                </a:lnTo>
                <a:lnTo>
                  <a:pt x="273" y="475"/>
                </a:lnTo>
                <a:lnTo>
                  <a:pt x="277" y="482"/>
                </a:lnTo>
                <a:lnTo>
                  <a:pt x="282" y="488"/>
                </a:lnTo>
                <a:lnTo>
                  <a:pt x="286" y="495"/>
                </a:lnTo>
                <a:lnTo>
                  <a:pt x="288" y="501"/>
                </a:lnTo>
                <a:lnTo>
                  <a:pt x="289" y="504"/>
                </a:lnTo>
                <a:lnTo>
                  <a:pt x="289" y="507"/>
                </a:lnTo>
                <a:lnTo>
                  <a:pt x="289" y="509"/>
                </a:lnTo>
                <a:lnTo>
                  <a:pt x="288" y="512"/>
                </a:lnTo>
                <a:lnTo>
                  <a:pt x="287" y="514"/>
                </a:lnTo>
                <a:lnTo>
                  <a:pt x="285" y="517"/>
                </a:lnTo>
                <a:lnTo>
                  <a:pt x="282" y="519"/>
                </a:lnTo>
                <a:lnTo>
                  <a:pt x="279" y="521"/>
                </a:lnTo>
                <a:lnTo>
                  <a:pt x="274" y="523"/>
                </a:lnTo>
                <a:lnTo>
                  <a:pt x="269" y="525"/>
                </a:lnTo>
                <a:lnTo>
                  <a:pt x="0" y="5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0" name="Rechteck 15"/>
          <p:cNvSpPr>
            <a:spLocks noChangeArrowheads="1"/>
          </p:cNvSpPr>
          <p:nvPr/>
        </p:nvSpPr>
        <p:spPr bwMode="auto">
          <a:xfrm>
            <a:off x="327305" y="4986505"/>
            <a:ext cx="15393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de-DE" kern="0" dirty="0">
                <a:solidFill>
                  <a:srgbClr val="FFFFFF"/>
                </a:solidFill>
                <a:cs typeface="Arial" charset="0"/>
              </a:rPr>
              <a:t>Stahl</a:t>
            </a:r>
          </a:p>
        </p:txBody>
      </p:sp>
      <p:sp>
        <p:nvSpPr>
          <p:cNvPr id="91" name="Freeform 8"/>
          <p:cNvSpPr>
            <a:spLocks noChangeAspect="1"/>
          </p:cNvSpPr>
          <p:nvPr/>
        </p:nvSpPr>
        <p:spPr bwMode="auto">
          <a:xfrm>
            <a:off x="1907010" y="4968972"/>
            <a:ext cx="1744512" cy="1064241"/>
          </a:xfrm>
          <a:custGeom>
            <a:avLst/>
            <a:gdLst>
              <a:gd name="T0" fmla="*/ 542 w 822"/>
              <a:gd name="T1" fmla="*/ 522 h 525"/>
              <a:gd name="T2" fmla="*/ 530 w 822"/>
              <a:gd name="T3" fmla="*/ 515 h 525"/>
              <a:gd name="T4" fmla="*/ 527 w 822"/>
              <a:gd name="T5" fmla="*/ 506 h 525"/>
              <a:gd name="T6" fmla="*/ 534 w 822"/>
              <a:gd name="T7" fmla="*/ 489 h 525"/>
              <a:gd name="T8" fmla="*/ 555 w 822"/>
              <a:gd name="T9" fmla="*/ 458 h 525"/>
              <a:gd name="T10" fmla="*/ 561 w 822"/>
              <a:gd name="T11" fmla="*/ 442 h 525"/>
              <a:gd name="T12" fmla="*/ 560 w 822"/>
              <a:gd name="T13" fmla="*/ 425 h 525"/>
              <a:gd name="T14" fmla="*/ 556 w 822"/>
              <a:gd name="T15" fmla="*/ 416 h 525"/>
              <a:gd name="T16" fmla="*/ 548 w 822"/>
              <a:gd name="T17" fmla="*/ 405 h 525"/>
              <a:gd name="T18" fmla="*/ 531 w 822"/>
              <a:gd name="T19" fmla="*/ 393 h 525"/>
              <a:gd name="T20" fmla="*/ 515 w 822"/>
              <a:gd name="T21" fmla="*/ 387 h 525"/>
              <a:gd name="T22" fmla="*/ 492 w 822"/>
              <a:gd name="T23" fmla="*/ 383 h 525"/>
              <a:gd name="T24" fmla="*/ 457 w 822"/>
              <a:gd name="T25" fmla="*/ 385 h 525"/>
              <a:gd name="T26" fmla="*/ 434 w 822"/>
              <a:gd name="T27" fmla="*/ 393 h 525"/>
              <a:gd name="T28" fmla="*/ 420 w 822"/>
              <a:gd name="T29" fmla="*/ 403 h 525"/>
              <a:gd name="T30" fmla="*/ 409 w 822"/>
              <a:gd name="T31" fmla="*/ 416 h 525"/>
              <a:gd name="T32" fmla="*/ 403 w 822"/>
              <a:gd name="T33" fmla="*/ 431 h 525"/>
              <a:gd name="T34" fmla="*/ 403 w 822"/>
              <a:gd name="T35" fmla="*/ 444 h 525"/>
              <a:gd name="T36" fmla="*/ 408 w 822"/>
              <a:gd name="T37" fmla="*/ 460 h 525"/>
              <a:gd name="T38" fmla="*/ 422 w 822"/>
              <a:gd name="T39" fmla="*/ 482 h 525"/>
              <a:gd name="T40" fmla="*/ 433 w 822"/>
              <a:gd name="T41" fmla="*/ 501 h 525"/>
              <a:gd name="T42" fmla="*/ 434 w 822"/>
              <a:gd name="T43" fmla="*/ 509 h 525"/>
              <a:gd name="T44" fmla="*/ 430 w 822"/>
              <a:gd name="T45" fmla="*/ 517 h 525"/>
              <a:gd name="T46" fmla="*/ 419 w 822"/>
              <a:gd name="T47" fmla="*/ 523 h 525"/>
              <a:gd name="T48" fmla="*/ 142 w 822"/>
              <a:gd name="T49" fmla="*/ 327 h 525"/>
              <a:gd name="T50" fmla="*/ 132 w 822"/>
              <a:gd name="T51" fmla="*/ 309 h 525"/>
              <a:gd name="T52" fmla="*/ 124 w 822"/>
              <a:gd name="T53" fmla="*/ 307 h 525"/>
              <a:gd name="T54" fmla="*/ 112 w 822"/>
              <a:gd name="T55" fmla="*/ 312 h 525"/>
              <a:gd name="T56" fmla="*/ 83 w 822"/>
              <a:gd name="T57" fmla="*/ 331 h 525"/>
              <a:gd name="T58" fmla="*/ 72 w 822"/>
              <a:gd name="T59" fmla="*/ 338 h 525"/>
              <a:gd name="T60" fmla="*/ 55 w 822"/>
              <a:gd name="T61" fmla="*/ 342 h 525"/>
              <a:gd name="T62" fmla="*/ 43 w 822"/>
              <a:gd name="T63" fmla="*/ 340 h 525"/>
              <a:gd name="T64" fmla="*/ 26 w 822"/>
              <a:gd name="T65" fmla="*/ 329 h 525"/>
              <a:gd name="T66" fmla="*/ 12 w 822"/>
              <a:gd name="T67" fmla="*/ 313 h 525"/>
              <a:gd name="T68" fmla="*/ 4 w 822"/>
              <a:gd name="T69" fmla="*/ 293 h 525"/>
              <a:gd name="T70" fmla="*/ 1 w 822"/>
              <a:gd name="T71" fmla="*/ 272 h 525"/>
              <a:gd name="T72" fmla="*/ 3 w 822"/>
              <a:gd name="T73" fmla="*/ 240 h 525"/>
              <a:gd name="T74" fmla="*/ 10 w 822"/>
              <a:gd name="T75" fmla="*/ 219 h 525"/>
              <a:gd name="T76" fmla="*/ 21 w 822"/>
              <a:gd name="T77" fmla="*/ 202 h 525"/>
              <a:gd name="T78" fmla="*/ 35 w 822"/>
              <a:gd name="T79" fmla="*/ 190 h 525"/>
              <a:gd name="T80" fmla="*/ 49 w 822"/>
              <a:gd name="T81" fmla="*/ 184 h 525"/>
              <a:gd name="T82" fmla="*/ 61 w 822"/>
              <a:gd name="T83" fmla="*/ 183 h 525"/>
              <a:gd name="T84" fmla="*/ 78 w 822"/>
              <a:gd name="T85" fmla="*/ 189 h 525"/>
              <a:gd name="T86" fmla="*/ 99 w 822"/>
              <a:gd name="T87" fmla="*/ 203 h 525"/>
              <a:gd name="T88" fmla="*/ 119 w 822"/>
              <a:gd name="T89" fmla="*/ 214 h 525"/>
              <a:gd name="T90" fmla="*/ 127 w 822"/>
              <a:gd name="T91" fmla="*/ 215 h 525"/>
              <a:gd name="T92" fmla="*/ 134 w 822"/>
              <a:gd name="T93" fmla="*/ 211 h 525"/>
              <a:gd name="T94" fmla="*/ 142 w 822"/>
              <a:gd name="T95" fmla="*/ 196 h 525"/>
              <a:gd name="T96" fmla="*/ 822 w 822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525"/>
              <a:gd name="T149" fmla="*/ 822 w 822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525">
                <a:moveTo>
                  <a:pt x="822" y="525"/>
                </a:moveTo>
                <a:lnTo>
                  <a:pt x="549" y="525"/>
                </a:lnTo>
                <a:lnTo>
                  <a:pt x="542" y="522"/>
                </a:lnTo>
                <a:lnTo>
                  <a:pt x="536" y="520"/>
                </a:lnTo>
                <a:lnTo>
                  <a:pt x="532" y="516"/>
                </a:lnTo>
                <a:lnTo>
                  <a:pt x="530" y="515"/>
                </a:lnTo>
                <a:lnTo>
                  <a:pt x="529" y="513"/>
                </a:lnTo>
                <a:lnTo>
                  <a:pt x="528" y="510"/>
                </a:lnTo>
                <a:lnTo>
                  <a:pt x="527" y="506"/>
                </a:lnTo>
                <a:lnTo>
                  <a:pt x="528" y="502"/>
                </a:lnTo>
                <a:lnTo>
                  <a:pt x="529" y="498"/>
                </a:lnTo>
                <a:lnTo>
                  <a:pt x="534" y="489"/>
                </a:lnTo>
                <a:lnTo>
                  <a:pt x="540" y="479"/>
                </a:lnTo>
                <a:lnTo>
                  <a:pt x="550" y="466"/>
                </a:lnTo>
                <a:lnTo>
                  <a:pt x="555" y="458"/>
                </a:lnTo>
                <a:lnTo>
                  <a:pt x="558" y="451"/>
                </a:lnTo>
                <a:lnTo>
                  <a:pt x="560" y="445"/>
                </a:lnTo>
                <a:lnTo>
                  <a:pt x="561" y="442"/>
                </a:lnTo>
                <a:lnTo>
                  <a:pt x="561" y="438"/>
                </a:lnTo>
                <a:lnTo>
                  <a:pt x="561" y="432"/>
                </a:lnTo>
                <a:lnTo>
                  <a:pt x="560" y="425"/>
                </a:lnTo>
                <a:lnTo>
                  <a:pt x="559" y="422"/>
                </a:lnTo>
                <a:lnTo>
                  <a:pt x="558" y="420"/>
                </a:lnTo>
                <a:lnTo>
                  <a:pt x="556" y="416"/>
                </a:lnTo>
                <a:lnTo>
                  <a:pt x="554" y="412"/>
                </a:lnTo>
                <a:lnTo>
                  <a:pt x="551" y="408"/>
                </a:lnTo>
                <a:lnTo>
                  <a:pt x="548" y="405"/>
                </a:lnTo>
                <a:lnTo>
                  <a:pt x="544" y="402"/>
                </a:lnTo>
                <a:lnTo>
                  <a:pt x="536" y="396"/>
                </a:lnTo>
                <a:lnTo>
                  <a:pt x="531" y="393"/>
                </a:lnTo>
                <a:lnTo>
                  <a:pt x="527" y="391"/>
                </a:lnTo>
                <a:lnTo>
                  <a:pt x="520" y="389"/>
                </a:lnTo>
                <a:lnTo>
                  <a:pt x="515" y="387"/>
                </a:lnTo>
                <a:lnTo>
                  <a:pt x="504" y="384"/>
                </a:lnTo>
                <a:lnTo>
                  <a:pt x="498" y="383"/>
                </a:lnTo>
                <a:lnTo>
                  <a:pt x="492" y="383"/>
                </a:lnTo>
                <a:lnTo>
                  <a:pt x="480" y="382"/>
                </a:lnTo>
                <a:lnTo>
                  <a:pt x="468" y="383"/>
                </a:lnTo>
                <a:lnTo>
                  <a:pt x="457" y="385"/>
                </a:lnTo>
                <a:lnTo>
                  <a:pt x="445" y="388"/>
                </a:lnTo>
                <a:lnTo>
                  <a:pt x="439" y="391"/>
                </a:lnTo>
                <a:lnTo>
                  <a:pt x="434" y="393"/>
                </a:lnTo>
                <a:lnTo>
                  <a:pt x="429" y="396"/>
                </a:lnTo>
                <a:lnTo>
                  <a:pt x="424" y="399"/>
                </a:lnTo>
                <a:lnTo>
                  <a:pt x="420" y="403"/>
                </a:lnTo>
                <a:lnTo>
                  <a:pt x="416" y="407"/>
                </a:lnTo>
                <a:lnTo>
                  <a:pt x="412" y="411"/>
                </a:lnTo>
                <a:lnTo>
                  <a:pt x="409" y="416"/>
                </a:lnTo>
                <a:lnTo>
                  <a:pt x="406" y="420"/>
                </a:lnTo>
                <a:lnTo>
                  <a:pt x="404" y="425"/>
                </a:lnTo>
                <a:lnTo>
                  <a:pt x="403" y="431"/>
                </a:lnTo>
                <a:lnTo>
                  <a:pt x="402" y="435"/>
                </a:lnTo>
                <a:lnTo>
                  <a:pt x="402" y="439"/>
                </a:lnTo>
                <a:lnTo>
                  <a:pt x="403" y="444"/>
                </a:lnTo>
                <a:lnTo>
                  <a:pt x="404" y="448"/>
                </a:lnTo>
                <a:lnTo>
                  <a:pt x="405" y="452"/>
                </a:lnTo>
                <a:lnTo>
                  <a:pt x="408" y="460"/>
                </a:lnTo>
                <a:lnTo>
                  <a:pt x="412" y="468"/>
                </a:lnTo>
                <a:lnTo>
                  <a:pt x="417" y="475"/>
                </a:lnTo>
                <a:lnTo>
                  <a:pt x="422" y="482"/>
                </a:lnTo>
                <a:lnTo>
                  <a:pt x="427" y="488"/>
                </a:lnTo>
                <a:lnTo>
                  <a:pt x="431" y="495"/>
                </a:lnTo>
                <a:lnTo>
                  <a:pt x="433" y="501"/>
                </a:lnTo>
                <a:lnTo>
                  <a:pt x="434" y="504"/>
                </a:lnTo>
                <a:lnTo>
                  <a:pt x="434" y="507"/>
                </a:lnTo>
                <a:lnTo>
                  <a:pt x="434" y="509"/>
                </a:lnTo>
                <a:lnTo>
                  <a:pt x="433" y="512"/>
                </a:lnTo>
                <a:lnTo>
                  <a:pt x="432" y="514"/>
                </a:lnTo>
                <a:lnTo>
                  <a:pt x="430" y="517"/>
                </a:lnTo>
                <a:lnTo>
                  <a:pt x="427" y="519"/>
                </a:lnTo>
                <a:lnTo>
                  <a:pt x="423" y="521"/>
                </a:lnTo>
                <a:lnTo>
                  <a:pt x="419" y="523"/>
                </a:lnTo>
                <a:lnTo>
                  <a:pt x="413" y="525"/>
                </a:lnTo>
                <a:lnTo>
                  <a:pt x="142" y="525"/>
                </a:lnTo>
                <a:lnTo>
                  <a:pt x="142" y="327"/>
                </a:lnTo>
                <a:lnTo>
                  <a:pt x="138" y="317"/>
                </a:lnTo>
                <a:lnTo>
                  <a:pt x="134" y="311"/>
                </a:lnTo>
                <a:lnTo>
                  <a:pt x="132" y="309"/>
                </a:lnTo>
                <a:lnTo>
                  <a:pt x="129" y="308"/>
                </a:lnTo>
                <a:lnTo>
                  <a:pt x="127" y="307"/>
                </a:lnTo>
                <a:lnTo>
                  <a:pt x="124" y="307"/>
                </a:lnTo>
                <a:lnTo>
                  <a:pt x="121" y="308"/>
                </a:lnTo>
                <a:lnTo>
                  <a:pt x="118" y="309"/>
                </a:lnTo>
                <a:lnTo>
                  <a:pt x="112" y="312"/>
                </a:lnTo>
                <a:lnTo>
                  <a:pt x="106" y="316"/>
                </a:lnTo>
                <a:lnTo>
                  <a:pt x="98" y="321"/>
                </a:lnTo>
                <a:lnTo>
                  <a:pt x="83" y="331"/>
                </a:lnTo>
                <a:lnTo>
                  <a:pt x="79" y="333"/>
                </a:lnTo>
                <a:lnTo>
                  <a:pt x="76" y="336"/>
                </a:lnTo>
                <a:lnTo>
                  <a:pt x="72" y="338"/>
                </a:lnTo>
                <a:lnTo>
                  <a:pt x="68" y="339"/>
                </a:lnTo>
                <a:lnTo>
                  <a:pt x="59" y="342"/>
                </a:lnTo>
                <a:lnTo>
                  <a:pt x="55" y="342"/>
                </a:lnTo>
                <a:lnTo>
                  <a:pt x="51" y="342"/>
                </a:lnTo>
                <a:lnTo>
                  <a:pt x="47" y="341"/>
                </a:lnTo>
                <a:lnTo>
                  <a:pt x="43" y="340"/>
                </a:lnTo>
                <a:lnTo>
                  <a:pt x="38" y="338"/>
                </a:lnTo>
                <a:lnTo>
                  <a:pt x="34" y="336"/>
                </a:lnTo>
                <a:lnTo>
                  <a:pt x="26" y="329"/>
                </a:lnTo>
                <a:lnTo>
                  <a:pt x="22" y="325"/>
                </a:lnTo>
                <a:lnTo>
                  <a:pt x="19" y="321"/>
                </a:lnTo>
                <a:lnTo>
                  <a:pt x="12" y="313"/>
                </a:lnTo>
                <a:lnTo>
                  <a:pt x="10" y="308"/>
                </a:lnTo>
                <a:lnTo>
                  <a:pt x="8" y="304"/>
                </a:lnTo>
                <a:lnTo>
                  <a:pt x="4" y="293"/>
                </a:lnTo>
                <a:lnTo>
                  <a:pt x="3" y="287"/>
                </a:lnTo>
                <a:lnTo>
                  <a:pt x="2" y="282"/>
                </a:lnTo>
                <a:lnTo>
                  <a:pt x="1" y="272"/>
                </a:lnTo>
                <a:lnTo>
                  <a:pt x="0" y="261"/>
                </a:lnTo>
                <a:lnTo>
                  <a:pt x="1" y="250"/>
                </a:lnTo>
                <a:lnTo>
                  <a:pt x="3" y="240"/>
                </a:lnTo>
                <a:lnTo>
                  <a:pt x="6" y="229"/>
                </a:lnTo>
                <a:lnTo>
                  <a:pt x="8" y="224"/>
                </a:lnTo>
                <a:lnTo>
                  <a:pt x="10" y="219"/>
                </a:lnTo>
                <a:lnTo>
                  <a:pt x="14" y="210"/>
                </a:lnTo>
                <a:lnTo>
                  <a:pt x="18" y="206"/>
                </a:lnTo>
                <a:lnTo>
                  <a:pt x="21" y="202"/>
                </a:lnTo>
                <a:lnTo>
                  <a:pt x="27" y="195"/>
                </a:lnTo>
                <a:lnTo>
                  <a:pt x="31" y="192"/>
                </a:lnTo>
                <a:lnTo>
                  <a:pt x="35" y="190"/>
                </a:lnTo>
                <a:lnTo>
                  <a:pt x="40" y="187"/>
                </a:lnTo>
                <a:lnTo>
                  <a:pt x="44" y="185"/>
                </a:lnTo>
                <a:lnTo>
                  <a:pt x="49" y="184"/>
                </a:lnTo>
                <a:lnTo>
                  <a:pt x="53" y="183"/>
                </a:lnTo>
                <a:lnTo>
                  <a:pt x="57" y="183"/>
                </a:lnTo>
                <a:lnTo>
                  <a:pt x="61" y="183"/>
                </a:lnTo>
                <a:lnTo>
                  <a:pt x="66" y="184"/>
                </a:lnTo>
                <a:lnTo>
                  <a:pt x="70" y="185"/>
                </a:lnTo>
                <a:lnTo>
                  <a:pt x="78" y="189"/>
                </a:lnTo>
                <a:lnTo>
                  <a:pt x="85" y="193"/>
                </a:lnTo>
                <a:lnTo>
                  <a:pt x="92" y="198"/>
                </a:lnTo>
                <a:lnTo>
                  <a:pt x="99" y="203"/>
                </a:lnTo>
                <a:lnTo>
                  <a:pt x="107" y="207"/>
                </a:lnTo>
                <a:lnTo>
                  <a:pt x="113" y="211"/>
                </a:lnTo>
                <a:lnTo>
                  <a:pt x="119" y="214"/>
                </a:lnTo>
                <a:lnTo>
                  <a:pt x="121" y="215"/>
                </a:lnTo>
                <a:lnTo>
                  <a:pt x="124" y="215"/>
                </a:lnTo>
                <a:lnTo>
                  <a:pt x="127" y="215"/>
                </a:lnTo>
                <a:lnTo>
                  <a:pt x="129" y="214"/>
                </a:lnTo>
                <a:lnTo>
                  <a:pt x="132" y="213"/>
                </a:lnTo>
                <a:lnTo>
                  <a:pt x="134" y="211"/>
                </a:lnTo>
                <a:lnTo>
                  <a:pt x="138" y="205"/>
                </a:lnTo>
                <a:lnTo>
                  <a:pt x="140" y="201"/>
                </a:lnTo>
                <a:lnTo>
                  <a:pt x="142" y="196"/>
                </a:lnTo>
                <a:lnTo>
                  <a:pt x="142" y="0"/>
                </a:lnTo>
                <a:lnTo>
                  <a:pt x="822" y="0"/>
                </a:lnTo>
                <a:lnTo>
                  <a:pt x="822" y="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00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2" name="Rechteck 14"/>
          <p:cNvSpPr>
            <a:spLocks noChangeArrowheads="1"/>
          </p:cNvSpPr>
          <p:nvPr/>
        </p:nvSpPr>
        <p:spPr bwMode="auto">
          <a:xfrm>
            <a:off x="2080584" y="4986505"/>
            <a:ext cx="1637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de-DE" kern="0" dirty="0">
                <a:solidFill>
                  <a:srgbClr val="FFFFFF"/>
                </a:solidFill>
                <a:cs typeface="Arial" charset="0"/>
              </a:rPr>
              <a:t>Chemie</a:t>
            </a:r>
          </a:p>
        </p:txBody>
      </p:sp>
      <p:sp>
        <p:nvSpPr>
          <p:cNvPr id="93" name="Freeform 6"/>
          <p:cNvSpPr>
            <a:spLocks noChangeAspect="1"/>
          </p:cNvSpPr>
          <p:nvPr/>
        </p:nvSpPr>
        <p:spPr bwMode="auto">
          <a:xfrm>
            <a:off x="3833864" y="4679682"/>
            <a:ext cx="1428923" cy="1353532"/>
          </a:xfrm>
          <a:custGeom>
            <a:avLst/>
            <a:gdLst>
              <a:gd name="T0" fmla="*/ 275 w 674"/>
              <a:gd name="T1" fmla="*/ 140 h 667"/>
              <a:gd name="T2" fmla="*/ 285 w 674"/>
              <a:gd name="T3" fmla="*/ 134 h 667"/>
              <a:gd name="T4" fmla="*/ 289 w 674"/>
              <a:gd name="T5" fmla="*/ 126 h 667"/>
              <a:gd name="T6" fmla="*/ 289 w 674"/>
              <a:gd name="T7" fmla="*/ 118 h 667"/>
              <a:gd name="T8" fmla="*/ 277 w 674"/>
              <a:gd name="T9" fmla="*/ 99 h 667"/>
              <a:gd name="T10" fmla="*/ 262 w 674"/>
              <a:gd name="T11" fmla="*/ 73 h 667"/>
              <a:gd name="T12" fmla="*/ 258 w 674"/>
              <a:gd name="T13" fmla="*/ 61 h 667"/>
              <a:gd name="T14" fmla="*/ 259 w 674"/>
              <a:gd name="T15" fmla="*/ 48 h 667"/>
              <a:gd name="T16" fmla="*/ 264 w 674"/>
              <a:gd name="T17" fmla="*/ 33 h 667"/>
              <a:gd name="T18" fmla="*/ 273 w 674"/>
              <a:gd name="T19" fmla="*/ 22 h 667"/>
              <a:gd name="T20" fmla="*/ 294 w 674"/>
              <a:gd name="T21" fmla="*/ 9 h 667"/>
              <a:gd name="T22" fmla="*/ 314 w 674"/>
              <a:gd name="T23" fmla="*/ 2 h 667"/>
              <a:gd name="T24" fmla="*/ 346 w 674"/>
              <a:gd name="T25" fmla="*/ 0 h 667"/>
              <a:gd name="T26" fmla="*/ 377 w 674"/>
              <a:gd name="T27" fmla="*/ 7 h 667"/>
              <a:gd name="T28" fmla="*/ 392 w 674"/>
              <a:gd name="T29" fmla="*/ 14 h 667"/>
              <a:gd name="T30" fmla="*/ 404 w 674"/>
              <a:gd name="T31" fmla="*/ 24 h 667"/>
              <a:gd name="T32" fmla="*/ 413 w 674"/>
              <a:gd name="T33" fmla="*/ 37 h 667"/>
              <a:gd name="T34" fmla="*/ 417 w 674"/>
              <a:gd name="T35" fmla="*/ 51 h 667"/>
              <a:gd name="T36" fmla="*/ 414 w 674"/>
              <a:gd name="T37" fmla="*/ 67 h 667"/>
              <a:gd name="T38" fmla="*/ 395 w 674"/>
              <a:gd name="T39" fmla="*/ 98 h 667"/>
              <a:gd name="T40" fmla="*/ 383 w 674"/>
              <a:gd name="T41" fmla="*/ 118 h 667"/>
              <a:gd name="T42" fmla="*/ 382 w 674"/>
              <a:gd name="T43" fmla="*/ 126 h 667"/>
              <a:gd name="T44" fmla="*/ 386 w 674"/>
              <a:gd name="T45" fmla="*/ 134 h 667"/>
              <a:gd name="T46" fmla="*/ 397 w 674"/>
              <a:gd name="T47" fmla="*/ 140 h 667"/>
              <a:gd name="T48" fmla="*/ 674 w 674"/>
              <a:gd name="T49" fmla="*/ 336 h 667"/>
              <a:gd name="T50" fmla="*/ 668 w 674"/>
              <a:gd name="T51" fmla="*/ 350 h 667"/>
              <a:gd name="T52" fmla="*/ 661 w 674"/>
              <a:gd name="T53" fmla="*/ 356 h 667"/>
              <a:gd name="T54" fmla="*/ 653 w 674"/>
              <a:gd name="T55" fmla="*/ 357 h 667"/>
              <a:gd name="T56" fmla="*/ 639 w 674"/>
              <a:gd name="T57" fmla="*/ 350 h 667"/>
              <a:gd name="T58" fmla="*/ 617 w 674"/>
              <a:gd name="T59" fmla="*/ 335 h 667"/>
              <a:gd name="T60" fmla="*/ 597 w 674"/>
              <a:gd name="T61" fmla="*/ 326 h 667"/>
              <a:gd name="T62" fmla="*/ 585 w 674"/>
              <a:gd name="T63" fmla="*/ 325 h 667"/>
              <a:gd name="T64" fmla="*/ 571 w 674"/>
              <a:gd name="T65" fmla="*/ 329 h 667"/>
              <a:gd name="T66" fmla="*/ 559 w 674"/>
              <a:gd name="T67" fmla="*/ 337 h 667"/>
              <a:gd name="T68" fmla="*/ 546 w 674"/>
              <a:gd name="T69" fmla="*/ 352 h 667"/>
              <a:gd name="T70" fmla="*/ 537 w 674"/>
              <a:gd name="T71" fmla="*/ 371 h 667"/>
              <a:gd name="T72" fmla="*/ 532 w 674"/>
              <a:gd name="T73" fmla="*/ 397 h 667"/>
              <a:gd name="T74" fmla="*/ 533 w 674"/>
              <a:gd name="T75" fmla="*/ 424 h 667"/>
              <a:gd name="T76" fmla="*/ 541 w 674"/>
              <a:gd name="T77" fmla="*/ 450 h 667"/>
              <a:gd name="T78" fmla="*/ 550 w 674"/>
              <a:gd name="T79" fmla="*/ 463 h 667"/>
              <a:gd name="T80" fmla="*/ 561 w 674"/>
              <a:gd name="T81" fmla="*/ 475 h 667"/>
              <a:gd name="T82" fmla="*/ 574 w 674"/>
              <a:gd name="T83" fmla="*/ 482 h 667"/>
              <a:gd name="T84" fmla="*/ 587 w 674"/>
              <a:gd name="T85" fmla="*/ 484 h 667"/>
              <a:gd name="T86" fmla="*/ 603 w 674"/>
              <a:gd name="T87" fmla="*/ 480 h 667"/>
              <a:gd name="T88" fmla="*/ 630 w 674"/>
              <a:gd name="T89" fmla="*/ 462 h 667"/>
              <a:gd name="T90" fmla="*/ 647 w 674"/>
              <a:gd name="T91" fmla="*/ 452 h 667"/>
              <a:gd name="T92" fmla="*/ 656 w 674"/>
              <a:gd name="T93" fmla="*/ 449 h 667"/>
              <a:gd name="T94" fmla="*/ 664 w 674"/>
              <a:gd name="T95" fmla="*/ 452 h 667"/>
              <a:gd name="T96" fmla="*/ 671 w 674"/>
              <a:gd name="T97" fmla="*/ 461 h 667"/>
              <a:gd name="T98" fmla="*/ 674 w 674"/>
              <a:gd name="T99" fmla="*/ 667 h 66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4"/>
              <a:gd name="T151" fmla="*/ 0 h 667"/>
              <a:gd name="T152" fmla="*/ 674 w 674"/>
              <a:gd name="T153" fmla="*/ 667 h 66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4" h="667">
                <a:moveTo>
                  <a:pt x="0" y="142"/>
                </a:moveTo>
                <a:lnTo>
                  <a:pt x="270" y="142"/>
                </a:lnTo>
                <a:lnTo>
                  <a:pt x="275" y="140"/>
                </a:lnTo>
                <a:lnTo>
                  <a:pt x="279" y="138"/>
                </a:lnTo>
                <a:lnTo>
                  <a:pt x="283" y="136"/>
                </a:lnTo>
                <a:lnTo>
                  <a:pt x="285" y="134"/>
                </a:lnTo>
                <a:lnTo>
                  <a:pt x="287" y="131"/>
                </a:lnTo>
                <a:lnTo>
                  <a:pt x="289" y="129"/>
                </a:lnTo>
                <a:lnTo>
                  <a:pt x="289" y="126"/>
                </a:lnTo>
                <a:lnTo>
                  <a:pt x="290" y="124"/>
                </a:lnTo>
                <a:lnTo>
                  <a:pt x="289" y="121"/>
                </a:lnTo>
                <a:lnTo>
                  <a:pt x="289" y="118"/>
                </a:lnTo>
                <a:lnTo>
                  <a:pt x="286" y="113"/>
                </a:lnTo>
                <a:lnTo>
                  <a:pt x="282" y="105"/>
                </a:lnTo>
                <a:lnTo>
                  <a:pt x="277" y="99"/>
                </a:lnTo>
                <a:lnTo>
                  <a:pt x="268" y="85"/>
                </a:lnTo>
                <a:lnTo>
                  <a:pt x="263" y="77"/>
                </a:lnTo>
                <a:lnTo>
                  <a:pt x="262" y="73"/>
                </a:lnTo>
                <a:lnTo>
                  <a:pt x="260" y="69"/>
                </a:lnTo>
                <a:lnTo>
                  <a:pt x="259" y="65"/>
                </a:lnTo>
                <a:lnTo>
                  <a:pt x="258" y="61"/>
                </a:lnTo>
                <a:lnTo>
                  <a:pt x="258" y="57"/>
                </a:lnTo>
                <a:lnTo>
                  <a:pt x="258" y="52"/>
                </a:lnTo>
                <a:lnTo>
                  <a:pt x="259" y="48"/>
                </a:lnTo>
                <a:lnTo>
                  <a:pt x="260" y="43"/>
                </a:lnTo>
                <a:lnTo>
                  <a:pt x="262" y="38"/>
                </a:lnTo>
                <a:lnTo>
                  <a:pt x="264" y="33"/>
                </a:lnTo>
                <a:lnTo>
                  <a:pt x="267" y="29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5" y="1"/>
                </a:lnTo>
                <a:lnTo>
                  <a:pt x="335" y="0"/>
                </a:lnTo>
                <a:lnTo>
                  <a:pt x="346" y="0"/>
                </a:lnTo>
                <a:lnTo>
                  <a:pt x="357" y="1"/>
                </a:lnTo>
                <a:lnTo>
                  <a:pt x="367" y="4"/>
                </a:lnTo>
                <a:lnTo>
                  <a:pt x="377" y="7"/>
                </a:lnTo>
                <a:lnTo>
                  <a:pt x="383" y="9"/>
                </a:lnTo>
                <a:lnTo>
                  <a:pt x="388" y="12"/>
                </a:lnTo>
                <a:lnTo>
                  <a:pt x="392" y="14"/>
                </a:lnTo>
                <a:lnTo>
                  <a:pt x="396" y="17"/>
                </a:lnTo>
                <a:lnTo>
                  <a:pt x="400" y="21"/>
                </a:lnTo>
                <a:lnTo>
                  <a:pt x="404" y="24"/>
                </a:lnTo>
                <a:lnTo>
                  <a:pt x="407" y="28"/>
                </a:lnTo>
                <a:lnTo>
                  <a:pt x="410" y="32"/>
                </a:lnTo>
                <a:lnTo>
                  <a:pt x="413" y="37"/>
                </a:lnTo>
                <a:lnTo>
                  <a:pt x="415" y="41"/>
                </a:lnTo>
                <a:lnTo>
                  <a:pt x="416" y="46"/>
                </a:lnTo>
                <a:lnTo>
                  <a:pt x="417" y="51"/>
                </a:lnTo>
                <a:lnTo>
                  <a:pt x="417" y="55"/>
                </a:lnTo>
                <a:lnTo>
                  <a:pt x="416" y="59"/>
                </a:lnTo>
                <a:lnTo>
                  <a:pt x="414" y="67"/>
                </a:lnTo>
                <a:lnTo>
                  <a:pt x="410" y="75"/>
                </a:lnTo>
                <a:lnTo>
                  <a:pt x="406" y="83"/>
                </a:lnTo>
                <a:lnTo>
                  <a:pt x="395" y="98"/>
                </a:lnTo>
                <a:lnTo>
                  <a:pt x="390" y="104"/>
                </a:lnTo>
                <a:lnTo>
                  <a:pt x="386" y="112"/>
                </a:lnTo>
                <a:lnTo>
                  <a:pt x="383" y="118"/>
                </a:lnTo>
                <a:lnTo>
                  <a:pt x="382" y="121"/>
                </a:lnTo>
                <a:lnTo>
                  <a:pt x="382" y="124"/>
                </a:lnTo>
                <a:lnTo>
                  <a:pt x="382" y="126"/>
                </a:lnTo>
                <a:lnTo>
                  <a:pt x="383" y="129"/>
                </a:lnTo>
                <a:lnTo>
                  <a:pt x="384" y="132"/>
                </a:lnTo>
                <a:lnTo>
                  <a:pt x="386" y="134"/>
                </a:lnTo>
                <a:lnTo>
                  <a:pt x="389" y="136"/>
                </a:lnTo>
                <a:lnTo>
                  <a:pt x="393" y="138"/>
                </a:lnTo>
                <a:lnTo>
                  <a:pt x="397" y="140"/>
                </a:lnTo>
                <a:lnTo>
                  <a:pt x="403" y="142"/>
                </a:lnTo>
                <a:lnTo>
                  <a:pt x="674" y="142"/>
                </a:lnTo>
                <a:lnTo>
                  <a:pt x="674" y="336"/>
                </a:lnTo>
                <a:lnTo>
                  <a:pt x="672" y="342"/>
                </a:lnTo>
                <a:lnTo>
                  <a:pt x="670" y="346"/>
                </a:lnTo>
                <a:lnTo>
                  <a:pt x="668" y="350"/>
                </a:lnTo>
                <a:lnTo>
                  <a:pt x="666" y="352"/>
                </a:lnTo>
                <a:lnTo>
                  <a:pt x="664" y="355"/>
                </a:lnTo>
                <a:lnTo>
                  <a:pt x="661" y="356"/>
                </a:lnTo>
                <a:lnTo>
                  <a:pt x="659" y="357"/>
                </a:lnTo>
                <a:lnTo>
                  <a:pt x="656" y="357"/>
                </a:lnTo>
                <a:lnTo>
                  <a:pt x="653" y="357"/>
                </a:lnTo>
                <a:lnTo>
                  <a:pt x="651" y="356"/>
                </a:lnTo>
                <a:lnTo>
                  <a:pt x="645" y="353"/>
                </a:lnTo>
                <a:lnTo>
                  <a:pt x="639" y="350"/>
                </a:lnTo>
                <a:lnTo>
                  <a:pt x="631" y="345"/>
                </a:lnTo>
                <a:lnTo>
                  <a:pt x="624" y="340"/>
                </a:lnTo>
                <a:lnTo>
                  <a:pt x="617" y="335"/>
                </a:lnTo>
                <a:lnTo>
                  <a:pt x="609" y="331"/>
                </a:lnTo>
                <a:lnTo>
                  <a:pt x="601" y="328"/>
                </a:lnTo>
                <a:lnTo>
                  <a:pt x="597" y="326"/>
                </a:lnTo>
                <a:lnTo>
                  <a:pt x="593" y="325"/>
                </a:lnTo>
                <a:lnTo>
                  <a:pt x="589" y="325"/>
                </a:lnTo>
                <a:lnTo>
                  <a:pt x="585" y="325"/>
                </a:lnTo>
                <a:lnTo>
                  <a:pt x="580" y="326"/>
                </a:lnTo>
                <a:lnTo>
                  <a:pt x="576" y="327"/>
                </a:lnTo>
                <a:lnTo>
                  <a:pt x="571" y="329"/>
                </a:lnTo>
                <a:lnTo>
                  <a:pt x="566" y="332"/>
                </a:lnTo>
                <a:lnTo>
                  <a:pt x="562" y="334"/>
                </a:lnTo>
                <a:lnTo>
                  <a:pt x="559" y="337"/>
                </a:lnTo>
                <a:lnTo>
                  <a:pt x="555" y="341"/>
                </a:lnTo>
                <a:lnTo>
                  <a:pt x="552" y="344"/>
                </a:lnTo>
                <a:lnTo>
                  <a:pt x="546" y="352"/>
                </a:lnTo>
                <a:lnTo>
                  <a:pt x="541" y="361"/>
                </a:lnTo>
                <a:lnTo>
                  <a:pt x="539" y="366"/>
                </a:lnTo>
                <a:lnTo>
                  <a:pt x="537" y="371"/>
                </a:lnTo>
                <a:lnTo>
                  <a:pt x="534" y="382"/>
                </a:lnTo>
                <a:lnTo>
                  <a:pt x="533" y="392"/>
                </a:lnTo>
                <a:lnTo>
                  <a:pt x="532" y="397"/>
                </a:lnTo>
                <a:lnTo>
                  <a:pt x="532" y="403"/>
                </a:lnTo>
                <a:lnTo>
                  <a:pt x="532" y="414"/>
                </a:lnTo>
                <a:lnTo>
                  <a:pt x="533" y="424"/>
                </a:lnTo>
                <a:lnTo>
                  <a:pt x="536" y="435"/>
                </a:lnTo>
                <a:lnTo>
                  <a:pt x="539" y="446"/>
                </a:lnTo>
                <a:lnTo>
                  <a:pt x="541" y="450"/>
                </a:lnTo>
                <a:lnTo>
                  <a:pt x="544" y="455"/>
                </a:lnTo>
                <a:lnTo>
                  <a:pt x="546" y="459"/>
                </a:lnTo>
                <a:lnTo>
                  <a:pt x="550" y="463"/>
                </a:lnTo>
                <a:lnTo>
                  <a:pt x="554" y="467"/>
                </a:lnTo>
                <a:lnTo>
                  <a:pt x="557" y="471"/>
                </a:lnTo>
                <a:lnTo>
                  <a:pt x="561" y="475"/>
                </a:lnTo>
                <a:lnTo>
                  <a:pt x="565" y="478"/>
                </a:lnTo>
                <a:lnTo>
                  <a:pt x="570" y="480"/>
                </a:lnTo>
                <a:lnTo>
                  <a:pt x="574" y="482"/>
                </a:lnTo>
                <a:lnTo>
                  <a:pt x="578" y="483"/>
                </a:lnTo>
                <a:lnTo>
                  <a:pt x="583" y="484"/>
                </a:lnTo>
                <a:lnTo>
                  <a:pt x="587" y="484"/>
                </a:lnTo>
                <a:lnTo>
                  <a:pt x="591" y="484"/>
                </a:lnTo>
                <a:lnTo>
                  <a:pt x="599" y="481"/>
                </a:lnTo>
                <a:lnTo>
                  <a:pt x="603" y="480"/>
                </a:lnTo>
                <a:lnTo>
                  <a:pt x="607" y="477"/>
                </a:lnTo>
                <a:lnTo>
                  <a:pt x="615" y="473"/>
                </a:lnTo>
                <a:lnTo>
                  <a:pt x="630" y="462"/>
                </a:lnTo>
                <a:lnTo>
                  <a:pt x="638" y="457"/>
                </a:lnTo>
                <a:lnTo>
                  <a:pt x="644" y="453"/>
                </a:lnTo>
                <a:lnTo>
                  <a:pt x="647" y="452"/>
                </a:lnTo>
                <a:lnTo>
                  <a:pt x="650" y="450"/>
                </a:lnTo>
                <a:lnTo>
                  <a:pt x="653" y="450"/>
                </a:lnTo>
                <a:lnTo>
                  <a:pt x="656" y="449"/>
                </a:lnTo>
                <a:lnTo>
                  <a:pt x="659" y="450"/>
                </a:lnTo>
                <a:lnTo>
                  <a:pt x="661" y="450"/>
                </a:lnTo>
                <a:lnTo>
                  <a:pt x="664" y="452"/>
                </a:lnTo>
                <a:lnTo>
                  <a:pt x="666" y="454"/>
                </a:lnTo>
                <a:lnTo>
                  <a:pt x="668" y="457"/>
                </a:lnTo>
                <a:lnTo>
                  <a:pt x="671" y="461"/>
                </a:lnTo>
                <a:lnTo>
                  <a:pt x="673" y="465"/>
                </a:lnTo>
                <a:lnTo>
                  <a:pt x="674" y="471"/>
                </a:lnTo>
                <a:lnTo>
                  <a:pt x="674" y="667"/>
                </a:lnTo>
                <a:lnTo>
                  <a:pt x="0" y="667"/>
                </a:lnTo>
                <a:lnTo>
                  <a:pt x="0" y="142"/>
                </a:lnTo>
                <a:close/>
              </a:path>
            </a:pathLst>
          </a:custGeom>
          <a:solidFill>
            <a:schemeClr val="tx2"/>
          </a:solidFill>
          <a:ln w="1270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kern="0" dirty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94" name="Rechteck 16"/>
          <p:cNvSpPr>
            <a:spLocks noChangeArrowheads="1"/>
          </p:cNvSpPr>
          <p:nvPr/>
        </p:nvSpPr>
        <p:spPr bwMode="auto">
          <a:xfrm>
            <a:off x="3995166" y="4986505"/>
            <a:ext cx="1104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de-DE" kern="0" dirty="0">
                <a:solidFill>
                  <a:srgbClr val="FFFFFF"/>
                </a:solidFill>
                <a:cs typeface="Arial" charset="0"/>
              </a:rPr>
              <a:t>Energie</a:t>
            </a:r>
          </a:p>
        </p:txBody>
      </p:sp>
      <p:sp>
        <p:nvSpPr>
          <p:cNvPr id="95" name="Rechteck 94"/>
          <p:cNvSpPr/>
          <p:nvPr/>
        </p:nvSpPr>
        <p:spPr>
          <a:xfrm>
            <a:off x="392177" y="4919881"/>
            <a:ext cx="3325970" cy="1172944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pic>
        <p:nvPicPr>
          <p:cNvPr id="97" name="Grafik 9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26" y="4063976"/>
            <a:ext cx="2227606" cy="7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47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9897767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1. im Vergleich zu </a:t>
            </a:r>
            <a:r>
              <a:rPr lang="de-DE" dirty="0" smtClean="0"/>
              <a:t>1990</a:t>
            </a:r>
            <a:endParaRPr lang="de-DE" dirty="0"/>
          </a:p>
        </p:txBody>
      </p:sp>
      <p:sp>
        <p:nvSpPr>
          <p:cNvPr id="9220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/>
              <a:t>EU mit ehrgeizigem CO</a:t>
            </a:r>
            <a:r>
              <a:rPr lang="de-DE" altLang="de-DE" baseline="-25000" dirty="0" smtClean="0"/>
              <a:t>2</a:t>
            </a:r>
            <a:r>
              <a:rPr lang="de-DE" altLang="de-DE" dirty="0" smtClean="0"/>
              <a:t>-Emissionsreduktionsziel für europäische Industrie</a:t>
            </a:r>
            <a:endParaRPr lang="de-DE" altLang="de-DE" dirty="0" smtClean="0"/>
          </a:p>
        </p:txBody>
      </p:sp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7">
            <a:grayscl/>
          </a:blip>
          <a:srcRect/>
          <a:stretch>
            <a:fillRect/>
          </a:stretch>
        </p:blipFill>
        <p:spPr bwMode="auto">
          <a:xfrm>
            <a:off x="4919133" y="4653432"/>
            <a:ext cx="2559051" cy="143986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9165" name="Picture 13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47" y="4652946"/>
            <a:ext cx="2560000" cy="144000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223" name="Gleichschenkliges Dreieck 16"/>
          <p:cNvSpPr>
            <a:spLocks noChangeArrowheads="1"/>
          </p:cNvSpPr>
          <p:nvPr/>
        </p:nvSpPr>
        <p:spPr bwMode="auto">
          <a:xfrm rot="5400000">
            <a:off x="3395927" y="5277055"/>
            <a:ext cx="1439863" cy="192618"/>
          </a:xfrm>
          <a:prstGeom prst="triangle">
            <a:avLst>
              <a:gd name="adj" fmla="val 49176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0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12" name="Gleichschenkliges Dreieck 16"/>
          <p:cNvSpPr>
            <a:spLocks noChangeArrowheads="1"/>
          </p:cNvSpPr>
          <p:nvPr/>
        </p:nvSpPr>
        <p:spPr bwMode="auto">
          <a:xfrm rot="5400000">
            <a:off x="7561527" y="5277055"/>
            <a:ext cx="1439863" cy="192618"/>
          </a:xfrm>
          <a:prstGeom prst="triangle">
            <a:avLst>
              <a:gd name="adj" fmla="val 49175"/>
            </a:avLst>
          </a:prstGeom>
          <a:solidFill>
            <a:srgbClr val="00B050">
              <a:alpha val="8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 sz="2000" dirty="0">
              <a:solidFill>
                <a:srgbClr val="000000"/>
              </a:solidFill>
              <a:ea typeface="MS PGothic" pitchFamily="34" charset="-128"/>
              <a:cs typeface="Arial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121431" y="4653432"/>
            <a:ext cx="1907117" cy="1439863"/>
          </a:xfrm>
          <a:prstGeom prst="rect">
            <a:avLst/>
          </a:prstGeom>
          <a:solidFill>
            <a:srgbClr val="00B050">
              <a:alpha val="80000"/>
            </a:srgb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8800" dirty="0" smtClean="0">
                <a:solidFill>
                  <a:schemeClr val="bg1"/>
                </a:solidFill>
                <a:cs typeface="Arial" charset="0"/>
              </a:rPr>
              <a:t>?</a:t>
            </a:r>
            <a:endParaRPr lang="de-DE" sz="11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4" name="Textplatzhalter 1"/>
          <p:cNvSpPr txBox="1">
            <a:spLocks/>
          </p:cNvSpPr>
          <p:nvPr/>
        </p:nvSpPr>
        <p:spPr>
          <a:xfrm>
            <a:off x="751418" y="4467694"/>
            <a:ext cx="2559049" cy="1809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lIns="0" tIns="0" rIns="0" bIns="0" anchor="ctr"/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2pPr>
            <a:lvl3pPr marL="809625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3pPr>
            <a:lvl4pPr marL="108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4pPr>
            <a:lvl5pPr marL="1350000" indent="-268288" algn="l" defTabSz="9000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5pPr>
            <a:lvl6pPr marL="162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6pPr>
            <a:lvl7pPr marL="189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8pPr>
            <a:lvl9pPr marL="2430000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de-DE" sz="1200" dirty="0" smtClean="0">
                <a:solidFill>
                  <a:schemeClr val="bg1"/>
                </a:solidFill>
                <a:latin typeface="TKTypeBold" panose="020B0806040502020204" pitchFamily="34" charset="0"/>
              </a:rPr>
              <a:t>1975-2010</a:t>
            </a:r>
            <a:endParaRPr lang="de-DE" sz="1200" dirty="0" smtClean="0">
              <a:solidFill>
                <a:schemeClr val="bg1"/>
              </a:solidFill>
              <a:latin typeface="TKTypeBold" panose="020B0806040502020204" pitchFamily="34" charset="0"/>
              <a:sym typeface="Wingdings" panose="05000000000000000000" pitchFamily="2" charset="2"/>
            </a:endParaRPr>
          </a:p>
        </p:txBody>
      </p:sp>
      <p:sp>
        <p:nvSpPr>
          <p:cNvPr id="9227" name="Textplatzhalter 1"/>
          <p:cNvSpPr txBox="1">
            <a:spLocks/>
          </p:cNvSpPr>
          <p:nvPr/>
        </p:nvSpPr>
        <p:spPr bwMode="auto">
          <a:xfrm>
            <a:off x="4919133" y="4467694"/>
            <a:ext cx="2559051" cy="180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539750" indent="-26987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809625" indent="-26987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079500" indent="-268288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1349375" indent="-268288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18065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2637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27209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1781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de-DE" altLang="de-DE" sz="1200" dirty="0">
                <a:solidFill>
                  <a:schemeClr val="bg1"/>
                </a:solidFill>
                <a:latin typeface="TKTypeBold" pitchFamily="34" charset="0"/>
              </a:rPr>
              <a:t>2010 - …</a:t>
            </a:r>
            <a:endParaRPr lang="de-DE" altLang="de-DE" sz="1200" dirty="0">
              <a:solidFill>
                <a:schemeClr val="bg1"/>
              </a:solidFill>
              <a:latin typeface="TKTypeBold" pitchFamily="34" charset="0"/>
              <a:sym typeface="Wingdings" pitchFamily="2" charset="2"/>
            </a:endParaRPr>
          </a:p>
        </p:txBody>
      </p:sp>
      <p:sp>
        <p:nvSpPr>
          <p:cNvPr id="16" name="Textplatzhalter 1"/>
          <p:cNvSpPr txBox="1">
            <a:spLocks/>
          </p:cNvSpPr>
          <p:nvPr/>
        </p:nvSpPr>
        <p:spPr>
          <a:xfrm>
            <a:off x="9121431" y="4467694"/>
            <a:ext cx="1907117" cy="180975"/>
          </a:xfrm>
          <a:prstGeom prst="rect">
            <a:avLst/>
          </a:prstGeom>
          <a:solidFill>
            <a:srgbClr val="00B050">
              <a:alpha val="80000"/>
            </a:srgbClr>
          </a:solidFill>
        </p:spPr>
        <p:txBody>
          <a:bodyPr lIns="0" tIns="0" rIns="0" bIns="0" anchor="ctr"/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2pPr>
            <a:lvl3pPr marL="809625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3pPr>
            <a:lvl4pPr marL="108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4pPr>
            <a:lvl5pPr marL="1350000" indent="-268288" algn="l" defTabSz="9000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5pPr>
            <a:lvl6pPr marL="162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6pPr>
            <a:lvl7pPr marL="189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8pPr>
            <a:lvl9pPr marL="2430000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de-DE" sz="1200" dirty="0" smtClean="0">
                <a:solidFill>
                  <a:schemeClr val="bg1"/>
                </a:solidFill>
                <a:latin typeface="TKTypeBold" panose="020B0806040502020204" pitchFamily="34" charset="0"/>
              </a:rPr>
              <a:t>2050</a:t>
            </a:r>
            <a:endParaRPr lang="de-DE" sz="1200" dirty="0" smtClean="0">
              <a:solidFill>
                <a:schemeClr val="bg1"/>
              </a:solidFill>
              <a:latin typeface="TKTypeBold" panose="020B0806040502020204" pitchFamily="34" charset="0"/>
              <a:sym typeface="Wingdings" panose="05000000000000000000" pitchFamily="2" charset="2"/>
            </a:endParaRPr>
          </a:p>
        </p:txBody>
      </p:sp>
      <p:sp>
        <p:nvSpPr>
          <p:cNvPr id="9229" name="Textplatzhalter 1"/>
          <p:cNvSpPr>
            <a:spLocks/>
          </p:cNvSpPr>
          <p:nvPr/>
        </p:nvSpPr>
        <p:spPr bwMode="auto">
          <a:xfrm>
            <a:off x="5555940" y="1563068"/>
            <a:ext cx="5472423" cy="2664296"/>
          </a:xfrm>
          <a:prstGeom prst="wedgeRectCallout">
            <a:avLst>
              <a:gd name="adj1" fmla="val -54132"/>
              <a:gd name="adj2" fmla="val 21563"/>
            </a:avLst>
          </a:prstGeom>
          <a:noFill/>
          <a:ln w="28575">
            <a:solidFill>
              <a:schemeClr val="accent6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539750" indent="-26987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809625" indent="-26987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079500" indent="-268288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1349375" indent="-268288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18065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2637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27209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178175" indent="-268288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de-DE" altLang="de-DE" sz="9600" dirty="0">
                <a:latin typeface="TKTypeBold" pitchFamily="34" charset="0"/>
              </a:rPr>
              <a:t>80% </a:t>
            </a:r>
            <a:r>
              <a:rPr lang="de-DE" altLang="de-DE" sz="9600" dirty="0" smtClean="0">
                <a:latin typeface="TKTypeBold" pitchFamily="34" charset="0"/>
              </a:rPr>
              <a:t/>
            </a:r>
            <a:br>
              <a:rPr lang="de-DE" altLang="de-DE" sz="9600" dirty="0" smtClean="0">
                <a:latin typeface="TKTypeBold" pitchFamily="34" charset="0"/>
              </a:rPr>
            </a:br>
            <a:r>
              <a:rPr lang="de-DE" altLang="de-DE" sz="2000" dirty="0" smtClean="0">
                <a:latin typeface="TKTypeBold" pitchFamily="34" charset="0"/>
              </a:rPr>
              <a:t>CO</a:t>
            </a:r>
            <a:r>
              <a:rPr lang="de-DE" altLang="de-DE" sz="2000" baseline="-25000" dirty="0" smtClean="0">
                <a:latin typeface="TKTypeBold" pitchFamily="34" charset="0"/>
              </a:rPr>
              <a:t>2</a:t>
            </a:r>
            <a:r>
              <a:rPr lang="de-DE" altLang="de-DE" sz="2000" dirty="0" smtClean="0">
                <a:latin typeface="TKTypeBold" pitchFamily="34" charset="0"/>
              </a:rPr>
              <a:t>-Reduktion</a:t>
            </a:r>
            <a:r>
              <a:rPr lang="de-DE" altLang="de-DE" sz="2000" dirty="0" smtClean="0">
                <a:latin typeface="TKTypeBold" pitchFamily="34" charset="0"/>
                <a:sym typeface="Wingdings" pitchFamily="2" charset="2"/>
              </a:rPr>
              <a:t>bis 2050</a:t>
            </a:r>
            <a:r>
              <a:rPr lang="de-DE" altLang="de-DE" sz="2000" baseline="30000" dirty="0" smtClean="0">
                <a:latin typeface="TKTypeBold" pitchFamily="34" charset="0"/>
                <a:sym typeface="Wingdings" pitchFamily="2" charset="2"/>
              </a:rPr>
              <a:t>1</a:t>
            </a:r>
            <a:endParaRPr lang="de-DE" altLang="de-DE" sz="2000" baseline="30000" dirty="0">
              <a:latin typeface="TKTypeBold" pitchFamily="34" charset="0"/>
              <a:sym typeface="Wingdings" pitchFamily="2" charset="2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36"/>
          <a:stretch/>
        </p:blipFill>
        <p:spPr bwMode="auto">
          <a:xfrm>
            <a:off x="334964" y="1563068"/>
            <a:ext cx="368458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495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7401817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think-cell Folie" r:id="rId18" imgW="270" imgH="270" progId="TCLayout.ActiveDocument.1">
                  <p:embed/>
                </p:oleObj>
              </mc:Choice>
              <mc:Fallback>
                <p:oleObj name="think-cell Folie" r:id="rId18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211667" cy="158750"/>
          </a:xfrm>
          <a:prstGeom prst="rect">
            <a:avLst/>
          </a:prstGeom>
          <a:noFill/>
          <a:ln w="9525" cap="flat" cmpd="sng" algn="ctr">
            <a:solidFill>
              <a:srgbClr val="A2A3A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spc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lang="de-DE" dirty="0">
              <a:latin typeface="TKTypeMedium"/>
              <a:sym typeface="TKTypeMedium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Große Menge an Kuppelgas schwer zu speichern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  <a:ea typeface="AppleGothic" pitchFamily="28" charset="-127"/>
                <a:cs typeface="+mn-cs"/>
              </a:rPr>
              <a:t>Potential vielfältig: Als Rohstoff und Energieträger</a:t>
            </a:r>
            <a:endParaRPr lang="de-DE" sz="1800" dirty="0">
              <a:solidFill>
                <a:schemeClr val="tx1"/>
              </a:solidFill>
              <a:ea typeface="AppleGothic" pitchFamily="28" charset="-127"/>
              <a:cs typeface="+mn-cs"/>
            </a:endParaRPr>
          </a:p>
        </p:txBody>
      </p:sp>
      <p:pic>
        <p:nvPicPr>
          <p:cNvPr id="209" name="Picture 5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548607"/>
            <a:ext cx="3229804" cy="44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1" name="Rechteck 2"/>
          <p:cNvSpPr>
            <a:spLocks noChangeArrowheads="1"/>
          </p:cNvSpPr>
          <p:nvPr/>
        </p:nvSpPr>
        <p:spPr bwMode="auto">
          <a:xfrm>
            <a:off x="396875" y="1533525"/>
            <a:ext cx="16770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~300.000 m³ Gas</a:t>
            </a:r>
          </a:p>
        </p:txBody>
      </p:sp>
      <p:cxnSp>
        <p:nvCxnSpPr>
          <p:cNvPr id="387" name="Gerade Verbindung 227"/>
          <p:cNvCxnSpPr>
            <a:cxnSpLocks noChangeShapeType="1"/>
          </p:cNvCxnSpPr>
          <p:nvPr/>
        </p:nvCxnSpPr>
        <p:spPr bwMode="auto">
          <a:xfrm>
            <a:off x="7045074" y="5980101"/>
            <a:ext cx="135335" cy="0"/>
          </a:xfrm>
          <a:prstGeom prst="line">
            <a:avLst/>
          </a:prstGeom>
          <a:noFill/>
          <a:ln w="12700" algn="ctr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9" name="Gerade Verbindung 214"/>
          <p:cNvCxnSpPr>
            <a:cxnSpLocks noChangeShapeType="1"/>
          </p:cNvCxnSpPr>
          <p:nvPr/>
        </p:nvCxnSpPr>
        <p:spPr bwMode="auto">
          <a:xfrm flipV="1">
            <a:off x="7122139" y="1558132"/>
            <a:ext cx="0" cy="4414236"/>
          </a:xfrm>
          <a:prstGeom prst="line">
            <a:avLst/>
          </a:prstGeom>
          <a:noFill/>
          <a:ln w="12700" algn="ctr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0" name="Gerade Verbindung 120843"/>
          <p:cNvCxnSpPr>
            <a:cxnSpLocks noChangeShapeType="1"/>
          </p:cNvCxnSpPr>
          <p:nvPr/>
        </p:nvCxnSpPr>
        <p:spPr bwMode="auto">
          <a:xfrm>
            <a:off x="7122139" y="1558132"/>
            <a:ext cx="0" cy="0"/>
          </a:xfrm>
          <a:prstGeom prst="line">
            <a:avLst/>
          </a:prstGeom>
          <a:noFill/>
          <a:ln w="9525" algn="ctr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1" name="Gerade Verbindung 120845"/>
          <p:cNvCxnSpPr>
            <a:cxnSpLocks noChangeShapeType="1"/>
          </p:cNvCxnSpPr>
          <p:nvPr/>
        </p:nvCxnSpPr>
        <p:spPr bwMode="auto">
          <a:xfrm>
            <a:off x="7045074" y="1566846"/>
            <a:ext cx="135335" cy="0"/>
          </a:xfrm>
          <a:prstGeom prst="line">
            <a:avLst/>
          </a:prstGeom>
          <a:noFill/>
          <a:ln w="12700" algn="ctr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2" name="Textfeld 229"/>
          <p:cNvSpPr txBox="1">
            <a:spLocks noChangeArrowheads="1"/>
          </p:cNvSpPr>
          <p:nvPr/>
        </p:nvSpPr>
        <p:spPr bwMode="auto">
          <a:xfrm>
            <a:off x="6667500" y="3442248"/>
            <a:ext cx="6951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chemeClr val="accent5"/>
                </a:solidFill>
              </a:rPr>
              <a:t>10</a:t>
            </a:r>
          </a:p>
        </p:txBody>
      </p:sp>
      <p:grpSp>
        <p:nvGrpSpPr>
          <p:cNvPr id="212" name="Gruppieren 6"/>
          <p:cNvGrpSpPr>
            <a:grpSpLocks/>
          </p:cNvGrpSpPr>
          <p:nvPr/>
        </p:nvGrpSpPr>
        <p:grpSpPr bwMode="auto">
          <a:xfrm>
            <a:off x="7181229" y="5582458"/>
            <a:ext cx="4675809" cy="423766"/>
            <a:chOff x="3780885" y="5448054"/>
            <a:chExt cx="5113838" cy="463263"/>
          </a:xfrm>
        </p:grpSpPr>
        <p:pic>
          <p:nvPicPr>
            <p:cNvPr id="21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5448054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544805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37" name="Gruppieren 9"/>
          <p:cNvGrpSpPr>
            <a:grpSpLocks/>
          </p:cNvGrpSpPr>
          <p:nvPr/>
        </p:nvGrpSpPr>
        <p:grpSpPr bwMode="auto">
          <a:xfrm>
            <a:off x="7181229" y="5136923"/>
            <a:ext cx="4675809" cy="422314"/>
            <a:chOff x="3780885" y="4945040"/>
            <a:chExt cx="5113838" cy="463263"/>
          </a:xfrm>
        </p:grpSpPr>
        <p:pic>
          <p:nvPicPr>
            <p:cNvPr id="23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3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4945040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494504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53" name="Gruppieren 11"/>
          <p:cNvGrpSpPr>
            <a:grpSpLocks/>
          </p:cNvGrpSpPr>
          <p:nvPr/>
        </p:nvGrpSpPr>
        <p:grpSpPr bwMode="auto">
          <a:xfrm>
            <a:off x="7181229" y="4689937"/>
            <a:ext cx="4675809" cy="423766"/>
            <a:chOff x="3780885" y="4457268"/>
            <a:chExt cx="5113838" cy="463263"/>
          </a:xfrm>
        </p:grpSpPr>
        <p:pic>
          <p:nvPicPr>
            <p:cNvPr id="25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4457268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445727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69" name="Gruppieren 12"/>
          <p:cNvGrpSpPr>
            <a:grpSpLocks/>
          </p:cNvGrpSpPr>
          <p:nvPr/>
        </p:nvGrpSpPr>
        <p:grpSpPr bwMode="auto">
          <a:xfrm>
            <a:off x="7181229" y="4244403"/>
            <a:ext cx="4675809" cy="423766"/>
            <a:chOff x="3780885" y="3969496"/>
            <a:chExt cx="5113838" cy="463263"/>
          </a:xfrm>
        </p:grpSpPr>
        <p:pic>
          <p:nvPicPr>
            <p:cNvPr id="27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3969496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396949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5" name="Gruppieren 13"/>
          <p:cNvGrpSpPr>
            <a:grpSpLocks/>
          </p:cNvGrpSpPr>
          <p:nvPr/>
        </p:nvGrpSpPr>
        <p:grpSpPr bwMode="auto">
          <a:xfrm>
            <a:off x="7181229" y="3798867"/>
            <a:ext cx="4675809" cy="423766"/>
            <a:chOff x="3780885" y="3481724"/>
            <a:chExt cx="5113838" cy="463263"/>
          </a:xfrm>
        </p:grpSpPr>
        <p:pic>
          <p:nvPicPr>
            <p:cNvPr id="28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3481724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348172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01" name="Gruppieren 14"/>
          <p:cNvGrpSpPr>
            <a:grpSpLocks/>
          </p:cNvGrpSpPr>
          <p:nvPr/>
        </p:nvGrpSpPr>
        <p:grpSpPr bwMode="auto">
          <a:xfrm>
            <a:off x="7181229" y="3353333"/>
            <a:ext cx="4675809" cy="422315"/>
            <a:chOff x="3780885" y="2993952"/>
            <a:chExt cx="5113838" cy="463263"/>
          </a:xfrm>
        </p:grpSpPr>
        <p:pic>
          <p:nvPicPr>
            <p:cNvPr id="30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2993952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2993955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17" name="Gruppieren 15"/>
          <p:cNvGrpSpPr>
            <a:grpSpLocks/>
          </p:cNvGrpSpPr>
          <p:nvPr/>
        </p:nvGrpSpPr>
        <p:grpSpPr bwMode="auto">
          <a:xfrm>
            <a:off x="7181229" y="2906347"/>
            <a:ext cx="4675809" cy="423766"/>
            <a:chOff x="3780885" y="2506180"/>
            <a:chExt cx="5113838" cy="463263"/>
          </a:xfrm>
        </p:grpSpPr>
        <p:pic>
          <p:nvPicPr>
            <p:cNvPr id="31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2506180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2506183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33" name="Gruppieren 16"/>
          <p:cNvGrpSpPr>
            <a:grpSpLocks/>
          </p:cNvGrpSpPr>
          <p:nvPr/>
        </p:nvGrpSpPr>
        <p:grpSpPr bwMode="auto">
          <a:xfrm>
            <a:off x="7181229" y="2460812"/>
            <a:ext cx="4675809" cy="423766"/>
            <a:chOff x="3780885" y="2018408"/>
            <a:chExt cx="5113838" cy="463263"/>
          </a:xfrm>
        </p:grpSpPr>
        <p:pic>
          <p:nvPicPr>
            <p:cNvPr id="33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2018408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2018411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9" name="Gruppieren 17"/>
          <p:cNvGrpSpPr>
            <a:grpSpLocks/>
          </p:cNvGrpSpPr>
          <p:nvPr/>
        </p:nvGrpSpPr>
        <p:grpSpPr bwMode="auto">
          <a:xfrm>
            <a:off x="7181229" y="2015277"/>
            <a:ext cx="4675809" cy="423766"/>
            <a:chOff x="3780885" y="1530636"/>
            <a:chExt cx="5113838" cy="463263"/>
          </a:xfrm>
        </p:grpSpPr>
        <p:pic>
          <p:nvPicPr>
            <p:cNvPr id="35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1530636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1530639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65" name="Gruppieren 18"/>
          <p:cNvGrpSpPr>
            <a:grpSpLocks/>
          </p:cNvGrpSpPr>
          <p:nvPr/>
        </p:nvGrpSpPr>
        <p:grpSpPr bwMode="auto">
          <a:xfrm>
            <a:off x="7181229" y="1569742"/>
            <a:ext cx="4675809" cy="422314"/>
            <a:chOff x="3780885" y="1042864"/>
            <a:chExt cx="5113838" cy="463263"/>
          </a:xfrm>
        </p:grpSpPr>
        <p:pic>
          <p:nvPicPr>
            <p:cNvPr id="36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885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0009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571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1961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347" y="1042864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1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666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2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056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3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5228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4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4790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5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3275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6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447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7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2837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8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618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9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2399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0" name="Picture 55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7180" y="1042867"/>
              <a:ext cx="320376" cy="463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1" name="Gruppieren 120848"/>
          <p:cNvGrpSpPr>
            <a:grpSpLocks/>
          </p:cNvGrpSpPr>
          <p:nvPr/>
        </p:nvGrpSpPr>
        <p:grpSpPr bwMode="auto">
          <a:xfrm>
            <a:off x="7181229" y="6014938"/>
            <a:ext cx="4675809" cy="276999"/>
            <a:chOff x="3780885" y="5730240"/>
            <a:chExt cx="5115203" cy="303853"/>
          </a:xfrm>
        </p:grpSpPr>
        <p:cxnSp>
          <p:nvCxnSpPr>
            <p:cNvPr id="382" name="Gerade Verbindung 120832"/>
            <p:cNvCxnSpPr>
              <a:cxnSpLocks noChangeShapeType="1"/>
            </p:cNvCxnSpPr>
            <p:nvPr/>
          </p:nvCxnSpPr>
          <p:spPr bwMode="auto">
            <a:xfrm>
              <a:off x="3780885" y="5783580"/>
              <a:ext cx="5113838" cy="0"/>
            </a:xfrm>
            <a:prstGeom prst="line">
              <a:avLst/>
            </a:prstGeom>
            <a:noFill/>
            <a:ln w="12700" algn="ctr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83" name="Textfeld 120833"/>
            <p:cNvSpPr txBox="1">
              <a:spLocks noChangeArrowheads="1"/>
            </p:cNvSpPr>
            <p:nvPr/>
          </p:nvSpPr>
          <p:spPr bwMode="auto">
            <a:xfrm>
              <a:off x="3780885" y="5730240"/>
              <a:ext cx="5115203" cy="303853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sz="1200">
                  <a:solidFill>
                    <a:schemeClr val="accent5"/>
                  </a:solidFill>
                </a:rPr>
                <a:t>15</a:t>
              </a:r>
            </a:p>
          </p:txBody>
        </p:sp>
        <p:cxnSp>
          <p:nvCxnSpPr>
            <p:cNvPr id="384" name="Gerade Verbindung 120835"/>
            <p:cNvCxnSpPr>
              <a:cxnSpLocks noChangeShapeType="1"/>
            </p:cNvCxnSpPr>
            <p:nvPr/>
          </p:nvCxnSpPr>
          <p:spPr bwMode="auto">
            <a:xfrm flipV="1">
              <a:off x="3780885" y="5733264"/>
              <a:ext cx="0" cy="100631"/>
            </a:xfrm>
            <a:prstGeom prst="line">
              <a:avLst/>
            </a:prstGeom>
            <a:noFill/>
            <a:ln w="12700" algn="ctr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5" name="Gerade Verbindung 213"/>
            <p:cNvCxnSpPr>
              <a:cxnSpLocks noChangeShapeType="1"/>
            </p:cNvCxnSpPr>
            <p:nvPr/>
          </p:nvCxnSpPr>
          <p:spPr bwMode="auto">
            <a:xfrm flipV="1">
              <a:off x="8896088" y="5733264"/>
              <a:ext cx="0" cy="100631"/>
            </a:xfrm>
            <a:prstGeom prst="line">
              <a:avLst/>
            </a:prstGeom>
            <a:noFill/>
            <a:ln w="12700" algn="ctr">
              <a:solidFill>
                <a:schemeClr val="accent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94" name="Textfeld 120831"/>
          <p:cNvSpPr txBox="1">
            <a:spLocks noChangeArrowheads="1"/>
          </p:cNvSpPr>
          <p:nvPr/>
        </p:nvSpPr>
        <p:spPr bwMode="auto">
          <a:xfrm>
            <a:off x="7822957" y="2498544"/>
            <a:ext cx="3515707" cy="240065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800" dirty="0">
                <a:solidFill>
                  <a:schemeClr val="accent5"/>
                </a:solidFill>
                <a:latin typeface="TKTypeBold" pitchFamily="34" charset="0"/>
              </a:rPr>
              <a:t>Tägliche Menge an Kuppelgas</a:t>
            </a:r>
            <a:r>
              <a:rPr lang="de-DE" altLang="de-DE" sz="1800" dirty="0" smtClean="0">
                <a:solidFill>
                  <a:schemeClr val="accent5"/>
                </a:solidFill>
                <a:latin typeface="TKTypeBold" pitchFamily="34" charset="0"/>
              </a:rPr>
              <a:t>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chemeClr val="accent5"/>
              </a:solidFill>
              <a:latin typeface="TKTypeBold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9600" dirty="0">
                <a:solidFill>
                  <a:schemeClr val="accent5"/>
                </a:solidFill>
                <a:latin typeface="TKTypeBold" pitchFamily="34" charset="0"/>
              </a:rPr>
              <a:t>150</a:t>
            </a:r>
            <a:r>
              <a:rPr lang="de-DE" altLang="de-DE" sz="9600" dirty="0">
                <a:solidFill>
                  <a:schemeClr val="accent5"/>
                </a:solidFill>
                <a:latin typeface="TKTypeBold" pitchFamily="34" charset="0"/>
              </a:rPr>
              <a:t> x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800" dirty="0" smtClean="0">
                <a:solidFill>
                  <a:schemeClr val="accent5"/>
                </a:solidFill>
                <a:latin typeface="TKTypeBold" pitchFamily="34" charset="0"/>
              </a:rPr>
              <a:t>Gasometer</a:t>
            </a:r>
            <a:endParaRPr lang="de-DE" altLang="de-DE" sz="1800" dirty="0">
              <a:solidFill>
                <a:schemeClr val="accent5"/>
              </a:solidFill>
              <a:latin typeface="TKTypeBold" pitchFamily="34" charset="0"/>
            </a:endParaRPr>
          </a:p>
        </p:txBody>
      </p:sp>
      <p:graphicFrame>
        <p:nvGraphicFramePr>
          <p:cNvPr id="395" name="Objekt 27663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205074236"/>
              </p:ext>
            </p:extLst>
          </p:nvPr>
        </p:nvGraphicFramePr>
        <p:xfrm>
          <a:off x="3771900" y="2743200"/>
          <a:ext cx="1867029" cy="1552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Diagramm" r:id="rId22" imgW="1867029" imgH="1552683" progId="MSGraph.Chart.8">
                  <p:embed followColorScheme="full"/>
                </p:oleObj>
              </mc:Choice>
              <mc:Fallback>
                <p:oleObj name="Diagramm" r:id="rId22" imgW="1867029" imgH="1552683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1900" y="2743200"/>
                        <a:ext cx="1867029" cy="15526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" name="Rechteck 395"/>
          <p:cNvSpPr/>
          <p:nvPr>
            <p:custDataLst>
              <p:tags r:id="rId5"/>
            </p:custDataLst>
          </p:nvPr>
        </p:nvSpPr>
        <p:spPr bwMode="auto">
          <a:xfrm>
            <a:off x="3438525" y="3130550"/>
            <a:ext cx="276225" cy="2746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3148D17E-8E64-476D-A810-C0F8F66581DA}" type="datetime'''''C''''O'''''''''''''">
              <a:rPr lang="en-US">
                <a:solidFill>
                  <a:schemeClr val="tx1"/>
                </a:solidFill>
              </a:rPr>
              <a:pPr/>
              <a:t>CO</a:t>
            </a:fld>
            <a:endParaRPr lang="de-DE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397" name="Rechteck 396"/>
          <p:cNvSpPr/>
          <p:nvPr>
            <p:custDataLst>
              <p:tags r:id="rId6"/>
            </p:custDataLst>
          </p:nvPr>
        </p:nvSpPr>
        <p:spPr bwMode="auto">
          <a:xfrm>
            <a:off x="3448050" y="2863850"/>
            <a:ext cx="266700" cy="2746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DA3C5389-A2BF-43AB-A752-528960598F9B}" type="datetime'''''''''''''''''N''''''''''''''''''2'''''''''''''''''''">
              <a:rPr lang="en-US">
                <a:solidFill>
                  <a:schemeClr val="tx1"/>
                </a:solidFill>
              </a:rPr>
              <a:pPr/>
              <a:t>N2</a:t>
            </a:fld>
            <a:endParaRPr lang="de-DE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398" name="Rechteck 397"/>
          <p:cNvSpPr/>
          <p:nvPr>
            <p:custDataLst>
              <p:tags r:id="rId7"/>
            </p:custDataLst>
          </p:nvPr>
        </p:nvSpPr>
        <p:spPr bwMode="auto">
          <a:xfrm>
            <a:off x="3255963" y="3930650"/>
            <a:ext cx="458788" cy="2746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86C3DA3B-A998-40D8-B2C3-6B185D518D61}" type="datetime'''CH''''4'''''''''''''''''''''''''' '''''''''''''">
              <a:rPr lang="en-US">
                <a:solidFill>
                  <a:schemeClr val="tx1"/>
                </a:solidFill>
              </a:rPr>
              <a:pPr/>
              <a:t>CH4 </a:t>
            </a:fld>
            <a:endParaRPr lang="de-DE" dirty="0">
              <a:solidFill>
                <a:schemeClr val="tx1"/>
              </a:solidFill>
              <a:sym typeface="TKTypeMedium"/>
            </a:endParaRPr>
          </a:p>
        </p:txBody>
      </p:sp>
      <p:sp>
        <p:nvSpPr>
          <p:cNvPr id="399" name="Rechteck 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460750" y="3694113"/>
            <a:ext cx="2540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A2A3A5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01224BF-909C-468B-B560-62BEFB89361C}" type="datetime'''''''''''''''''''''H''''2'''''''''''' '">
              <a:rPr lang="en-US" sz="1400"/>
              <a:pPr/>
              <a:t>H2 </a:t>
            </a:fld>
            <a:endParaRPr lang="de-DE" altLang="de-DE" sz="1400">
              <a:sym typeface="TKTypeMedium" pitchFamily="34" charset="0"/>
            </a:endParaRPr>
          </a:p>
        </p:txBody>
      </p:sp>
      <p:sp>
        <p:nvSpPr>
          <p:cNvPr id="400" name="Rechteck 399"/>
          <p:cNvSpPr/>
          <p:nvPr>
            <p:custDataLst>
              <p:tags r:id="rId9"/>
            </p:custDataLst>
          </p:nvPr>
        </p:nvSpPr>
        <p:spPr bwMode="auto">
          <a:xfrm>
            <a:off x="3314700" y="3397250"/>
            <a:ext cx="400050" cy="27463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F59C4656-60AF-4945-8C54-0650035ED5BB}" type="datetime'''''''''''''''''''''''''C''''''''O''''''''2'''">
              <a:rPr lang="en-US">
                <a:solidFill>
                  <a:schemeClr val="tx1"/>
                </a:solidFill>
              </a:rPr>
              <a:pPr/>
              <a:t>CO2</a:t>
            </a:fld>
            <a:endParaRPr lang="de-DE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401" name="Rechteck 400"/>
          <p:cNvSpPr/>
          <p:nvPr>
            <p:custDataLst>
              <p:tags r:id="rId10"/>
            </p:custDataLst>
          </p:nvPr>
        </p:nvSpPr>
        <p:spPr bwMode="auto">
          <a:xfrm>
            <a:off x="3921125" y="4370388"/>
            <a:ext cx="179387" cy="133350"/>
          </a:xfrm>
          <a:prstGeom prst="rect">
            <a:avLst/>
          </a:prstGeom>
          <a:solidFill>
            <a:srgbClr val="00386A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402" name="Rechteck 401"/>
          <p:cNvSpPr/>
          <p:nvPr>
            <p:custDataLst>
              <p:tags r:id="rId11"/>
            </p:custDataLst>
          </p:nvPr>
        </p:nvSpPr>
        <p:spPr bwMode="auto">
          <a:xfrm>
            <a:off x="3921125" y="4776788"/>
            <a:ext cx="179387" cy="133350"/>
          </a:xfrm>
          <a:prstGeom prst="rect">
            <a:avLst/>
          </a:prstGeom>
          <a:solidFill>
            <a:srgbClr val="006EAB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403" name="Rechteck 402"/>
          <p:cNvSpPr/>
          <p:nvPr>
            <p:custDataLst>
              <p:tags r:id="rId12"/>
            </p:custDataLst>
          </p:nvPr>
        </p:nvSpPr>
        <p:spPr bwMode="auto">
          <a:xfrm>
            <a:off x="3921125" y="4573588"/>
            <a:ext cx="179387" cy="133350"/>
          </a:xfrm>
          <a:prstGeom prst="rect">
            <a:avLst/>
          </a:prstGeom>
          <a:solidFill>
            <a:srgbClr val="C7C8C9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404" name="Rechteck 403"/>
          <p:cNvSpPr/>
          <p:nvPr>
            <p:custDataLst>
              <p:tags r:id="rId13"/>
            </p:custDataLst>
          </p:nvPr>
        </p:nvSpPr>
        <p:spPr bwMode="auto">
          <a:xfrm>
            <a:off x="4151313" y="4773613"/>
            <a:ext cx="50800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>
              <a:defRPr/>
            </a:pPr>
            <a:fld id="{C17AA0CE-C0E9-43E4-91CD-F79C08EC6146}" type="datetime'''K''''o''nv''''''''''''e''r''''t''''''''''''e''''''''r'">
              <a:rPr lang="en-US" sz="1000">
                <a:solidFill>
                  <a:schemeClr val="tx1"/>
                </a:solidFill>
              </a:rPr>
              <a:pPr/>
              <a:t>Konverter</a:t>
            </a:fld>
            <a:endParaRPr lang="de-DE" sz="1000" dirty="0">
              <a:solidFill>
                <a:schemeClr val="tx1"/>
              </a:solidFill>
              <a:sym typeface="TKTypeMedium"/>
            </a:endParaRPr>
          </a:p>
        </p:txBody>
      </p:sp>
      <p:sp>
        <p:nvSpPr>
          <p:cNvPr id="405" name="Rechteck 404"/>
          <p:cNvSpPr/>
          <p:nvPr>
            <p:custDataLst>
              <p:tags r:id="rId14"/>
            </p:custDataLst>
          </p:nvPr>
        </p:nvSpPr>
        <p:spPr bwMode="auto">
          <a:xfrm>
            <a:off x="4151313" y="4570413"/>
            <a:ext cx="488950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>
              <a:defRPr/>
            </a:pPr>
            <a:fld id="{FA8D1C5D-AF31-4DD8-BB18-6A6B5D147A53}" type="datetime'Ko''''''''k''''s''o''f''''''e''n'''''''''''''">
              <a:rPr lang="en-US" sz="1000">
                <a:solidFill>
                  <a:schemeClr val="tx1"/>
                </a:solidFill>
              </a:rPr>
              <a:pPr/>
              <a:t>Koksofen</a:t>
            </a:fld>
            <a:endParaRPr lang="de-DE" sz="1000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406" name="Rechteck 405"/>
          <p:cNvSpPr/>
          <p:nvPr>
            <p:custDataLst>
              <p:tags r:id="rId15"/>
            </p:custDataLst>
          </p:nvPr>
        </p:nvSpPr>
        <p:spPr bwMode="auto">
          <a:xfrm>
            <a:off x="4151313" y="4367213"/>
            <a:ext cx="500063" cy="15240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>
              <a:defRPr/>
            </a:pPr>
            <a:fld id="{AFFC50F6-BE5E-4263-BA5E-F3650CB6A7C4}" type="datetime'H''''''''''o''''c''h''''''''o''''''f''''''''''''''''''en'">
              <a:rPr lang="en-US" sz="1000">
                <a:solidFill>
                  <a:schemeClr val="tx1"/>
                </a:solidFill>
              </a:rPr>
              <a:pPr/>
              <a:t>Hochofen</a:t>
            </a:fld>
            <a:endParaRPr lang="de-DE" sz="1000" dirty="0">
              <a:solidFill>
                <a:schemeClr val="tx1"/>
              </a:solidFill>
              <a:sym typeface="TKTypeMedium"/>
            </a:endParaRPr>
          </a:p>
        </p:txBody>
      </p:sp>
      <p:sp>
        <p:nvSpPr>
          <p:cNvPr id="407" name="Rechteck 197"/>
          <p:cNvSpPr>
            <a:spLocks noChangeArrowheads="1"/>
          </p:cNvSpPr>
          <p:nvPr/>
        </p:nvSpPr>
        <p:spPr bwMode="auto">
          <a:xfrm>
            <a:off x="5954713" y="3155950"/>
            <a:ext cx="6572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/>
              <a:t>Energie</a:t>
            </a:r>
          </a:p>
        </p:txBody>
      </p:sp>
      <p:cxnSp>
        <p:nvCxnSpPr>
          <p:cNvPr id="408" name="Gewinkelte Verbindung 7"/>
          <p:cNvCxnSpPr>
            <a:cxnSpLocks noChangeShapeType="1"/>
          </p:cNvCxnSpPr>
          <p:nvPr/>
        </p:nvCxnSpPr>
        <p:spPr bwMode="auto">
          <a:xfrm>
            <a:off x="4891088" y="3175000"/>
            <a:ext cx="985838" cy="133350"/>
          </a:xfrm>
          <a:prstGeom prst="bentConnector3">
            <a:avLst>
              <a:gd name="adj1" fmla="val 47343"/>
            </a:avLst>
          </a:prstGeom>
          <a:noFill/>
          <a:ln w="38100" algn="ctr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" name="Gewinkelte Verbindung 211"/>
          <p:cNvCxnSpPr>
            <a:cxnSpLocks noChangeShapeType="1"/>
          </p:cNvCxnSpPr>
          <p:nvPr/>
        </p:nvCxnSpPr>
        <p:spPr bwMode="auto">
          <a:xfrm flipV="1">
            <a:off x="4716463" y="3308350"/>
            <a:ext cx="1154113" cy="139700"/>
          </a:xfrm>
          <a:prstGeom prst="bentConnector3">
            <a:avLst>
              <a:gd name="adj1" fmla="val 56398"/>
            </a:avLst>
          </a:prstGeom>
          <a:noFill/>
          <a:ln w="38100" algn="ctr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0" name="Gewinkelte Verbindung 212"/>
          <p:cNvCxnSpPr>
            <a:cxnSpLocks noChangeShapeType="1"/>
          </p:cNvCxnSpPr>
          <p:nvPr/>
        </p:nvCxnSpPr>
        <p:spPr bwMode="auto">
          <a:xfrm flipV="1">
            <a:off x="4265613" y="3308350"/>
            <a:ext cx="1611313" cy="434975"/>
          </a:xfrm>
          <a:prstGeom prst="bentConnector3">
            <a:avLst>
              <a:gd name="adj1" fmla="val 67731"/>
            </a:avLst>
          </a:prstGeom>
          <a:noFill/>
          <a:ln w="38100" algn="ctr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1" name="Gewinkelte Verbindung 218"/>
          <p:cNvCxnSpPr>
            <a:cxnSpLocks noChangeShapeType="1"/>
          </p:cNvCxnSpPr>
          <p:nvPr/>
        </p:nvCxnSpPr>
        <p:spPr bwMode="auto">
          <a:xfrm flipV="1">
            <a:off x="4025900" y="3308350"/>
            <a:ext cx="1851025" cy="733425"/>
          </a:xfrm>
          <a:prstGeom prst="bentConnector3">
            <a:avLst>
              <a:gd name="adj1" fmla="val 72139"/>
            </a:avLst>
          </a:prstGeom>
          <a:noFill/>
          <a:ln w="38100" algn="ctr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2" name="Gewinkelte Verbindung 219"/>
          <p:cNvCxnSpPr>
            <a:cxnSpLocks noChangeShapeType="1"/>
          </p:cNvCxnSpPr>
          <p:nvPr/>
        </p:nvCxnSpPr>
        <p:spPr bwMode="auto">
          <a:xfrm>
            <a:off x="4891088" y="3308350"/>
            <a:ext cx="977900" cy="719137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rgbClr val="00B050"/>
            </a:solidFill>
            <a:prstDash val="sys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" name="Gewinkelte Verbindung 220"/>
          <p:cNvCxnSpPr>
            <a:cxnSpLocks noChangeShapeType="1"/>
          </p:cNvCxnSpPr>
          <p:nvPr/>
        </p:nvCxnSpPr>
        <p:spPr bwMode="auto">
          <a:xfrm>
            <a:off x="4716463" y="3589338"/>
            <a:ext cx="1152525" cy="438150"/>
          </a:xfrm>
          <a:prstGeom prst="bentConnector3">
            <a:avLst>
              <a:gd name="adj1" fmla="val 50000"/>
            </a:avLst>
          </a:prstGeom>
          <a:noFill/>
          <a:ln w="38100" algn="ctr">
            <a:solidFill>
              <a:srgbClr val="00B050"/>
            </a:solidFill>
            <a:prstDash val="sys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" name="Gewinkelte Verbindung 228"/>
          <p:cNvCxnSpPr>
            <a:cxnSpLocks noChangeShapeType="1"/>
          </p:cNvCxnSpPr>
          <p:nvPr/>
        </p:nvCxnSpPr>
        <p:spPr bwMode="auto">
          <a:xfrm flipV="1">
            <a:off x="4025900" y="4027488"/>
            <a:ext cx="1843087" cy="77788"/>
          </a:xfrm>
          <a:prstGeom prst="bentConnector3">
            <a:avLst>
              <a:gd name="adj1" fmla="val 57088"/>
            </a:avLst>
          </a:prstGeom>
          <a:noFill/>
          <a:ln w="38100" algn="ctr">
            <a:solidFill>
              <a:srgbClr val="00B05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5" name="Gewinkelte Verbindung 230"/>
          <p:cNvCxnSpPr>
            <a:cxnSpLocks noChangeShapeType="1"/>
          </p:cNvCxnSpPr>
          <p:nvPr/>
        </p:nvCxnSpPr>
        <p:spPr bwMode="auto">
          <a:xfrm>
            <a:off x="4265613" y="3878263"/>
            <a:ext cx="1603375" cy="149225"/>
          </a:xfrm>
          <a:prstGeom prst="bentConnector3">
            <a:avLst>
              <a:gd name="adj1" fmla="val 50370"/>
            </a:avLst>
          </a:prstGeom>
          <a:noFill/>
          <a:ln w="38100" algn="ctr">
            <a:solidFill>
              <a:srgbClr val="00B050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16" name="Rechteck 252"/>
          <p:cNvSpPr>
            <a:spLocks noChangeArrowheads="1"/>
          </p:cNvSpPr>
          <p:nvPr/>
        </p:nvSpPr>
        <p:spPr bwMode="auto">
          <a:xfrm>
            <a:off x="3979863" y="2855913"/>
            <a:ext cx="4714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/>
              <a:t>inert</a:t>
            </a:r>
          </a:p>
        </p:txBody>
      </p:sp>
      <p:sp>
        <p:nvSpPr>
          <p:cNvPr id="417" name="Rechteck 253"/>
          <p:cNvSpPr>
            <a:spLocks noChangeArrowheads="1"/>
          </p:cNvSpPr>
          <p:nvPr/>
        </p:nvSpPr>
        <p:spPr bwMode="auto">
          <a:xfrm>
            <a:off x="3979863" y="3379788"/>
            <a:ext cx="471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/>
              <a:t>inert</a:t>
            </a:r>
          </a:p>
        </p:txBody>
      </p:sp>
      <p:sp>
        <p:nvSpPr>
          <p:cNvPr id="418" name="Rechteck 231"/>
          <p:cNvSpPr>
            <a:spLocks noChangeArrowheads="1"/>
          </p:cNvSpPr>
          <p:nvPr/>
        </p:nvSpPr>
        <p:spPr bwMode="auto">
          <a:xfrm>
            <a:off x="5032919" y="4510447"/>
            <a:ext cx="1982146" cy="4667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lIns="36000" r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4000" dirty="0">
                <a:solidFill>
                  <a:schemeClr val="accent5"/>
                </a:solidFill>
              </a:rPr>
              <a:t>∑ ~ 2mio Nm3/h</a:t>
            </a:r>
          </a:p>
        </p:txBody>
      </p:sp>
      <p:sp>
        <p:nvSpPr>
          <p:cNvPr id="419" name="Rechteck 232"/>
          <p:cNvSpPr>
            <a:spLocks noChangeArrowheads="1"/>
          </p:cNvSpPr>
          <p:nvPr/>
        </p:nvSpPr>
        <p:spPr bwMode="auto">
          <a:xfrm>
            <a:off x="5954713" y="3873500"/>
            <a:ext cx="78898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/>
              <a:t>Rohstoff?</a:t>
            </a:r>
          </a:p>
        </p:txBody>
      </p:sp>
      <p:sp>
        <p:nvSpPr>
          <p:cNvPr id="420" name="Rechteck 207"/>
          <p:cNvSpPr>
            <a:spLocks noChangeArrowheads="1"/>
          </p:cNvSpPr>
          <p:nvPr/>
        </p:nvSpPr>
        <p:spPr bwMode="auto">
          <a:xfrm>
            <a:off x="3894138" y="2446338"/>
            <a:ext cx="1497013" cy="466725"/>
          </a:xfrm>
          <a:prstGeom prst="rect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r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100" u="sng"/>
              <a:t>Zusammensetzung</a:t>
            </a:r>
          </a:p>
        </p:txBody>
      </p:sp>
    </p:spTree>
    <p:extLst>
      <p:ext uri="{BB962C8B-B14F-4D97-AF65-F5344CB8AC3E}">
        <p14:creationId xmlns:p14="http://schemas.microsoft.com/office/powerpoint/2010/main" val="1412629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kt 5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59286317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Gerade Verbindung 54"/>
          <p:cNvCxnSpPr/>
          <p:nvPr/>
        </p:nvCxnSpPr>
        <p:spPr>
          <a:xfrm flipV="1">
            <a:off x="2175933" y="5533988"/>
            <a:ext cx="0" cy="395287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flipV="1">
            <a:off x="6438900" y="5526049"/>
            <a:ext cx="0" cy="395288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flipV="1">
            <a:off x="4298951" y="5453025"/>
            <a:ext cx="0" cy="396875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Stahlerzeugung im integrierten Hüttenwerk ist heute schon hoch vernetzt</a:t>
            </a:r>
            <a:br>
              <a:rPr lang="de-DE" dirty="0" smtClean="0"/>
            </a:br>
            <a:endParaRPr lang="de-DE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 rot="16200000">
            <a:off x="-64369" y="4179292"/>
            <a:ext cx="1266586" cy="46897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 smtClean="0">
                <a:solidFill>
                  <a:schemeClr val="accent5"/>
                </a:solidFill>
                <a:cs typeface="Arial" charset="0"/>
              </a:rPr>
              <a:t>Anlage / Prozesse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274234" y="3762338"/>
            <a:ext cx="1919817" cy="1044575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36000" tIns="36000" rIns="0" bIns="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2899833" y="3752812"/>
            <a:ext cx="2446867" cy="1042987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052485" y="3762338"/>
            <a:ext cx="2448983" cy="1044575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207251" y="3762338"/>
            <a:ext cx="2446867" cy="1044575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9359900" y="3762338"/>
            <a:ext cx="2448984" cy="1044575"/>
          </a:xfrm>
          <a:prstGeom prst="chevron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 rot="16200000">
            <a:off x="100611" y="2957487"/>
            <a:ext cx="936625" cy="46897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 smtClean="0">
                <a:solidFill>
                  <a:schemeClr val="accent5"/>
                </a:solidFill>
                <a:cs typeface="Arial" charset="0"/>
              </a:rPr>
              <a:t>Rohstoffe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11278" name="Textfeld 12"/>
          <p:cNvSpPr>
            <a:spLocks noChangeArrowheads="1"/>
          </p:cNvSpPr>
          <p:nvPr/>
        </p:nvSpPr>
        <p:spPr bwMode="auto">
          <a:xfrm>
            <a:off x="3194051" y="1552538"/>
            <a:ext cx="2237316" cy="1081087"/>
          </a:xfrm>
          <a:prstGeom prst="homePlate">
            <a:avLst>
              <a:gd name="adj" fmla="val 49941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Roheisen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flüssig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274234" y="2739988"/>
            <a:ext cx="3551767" cy="250825"/>
          </a:xfrm>
          <a:prstGeom prst="homePlate">
            <a:avLst/>
          </a:prstGeom>
          <a:solidFill>
            <a:schemeClr val="accent5">
              <a:lumMod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Erz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1280" name="Textfeld 14"/>
          <p:cNvSpPr>
            <a:spLocks noChangeArrowheads="1"/>
          </p:cNvSpPr>
          <p:nvPr/>
        </p:nvSpPr>
        <p:spPr bwMode="auto">
          <a:xfrm>
            <a:off x="1274234" y="3403562"/>
            <a:ext cx="3551767" cy="252412"/>
          </a:xfrm>
          <a:prstGeom prst="homePlate">
            <a:avLst>
              <a:gd name="adj" fmla="val 49934"/>
            </a:avLst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Kohle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81" name="Textfeld 15"/>
          <p:cNvSpPr txBox="1">
            <a:spLocks noChangeArrowheads="1"/>
          </p:cNvSpPr>
          <p:nvPr/>
        </p:nvSpPr>
        <p:spPr bwMode="auto">
          <a:xfrm rot="-5400000">
            <a:off x="45861" y="1845910"/>
            <a:ext cx="1046125" cy="468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dirty="0" smtClean="0">
                <a:solidFill>
                  <a:schemeClr val="accent5"/>
                </a:solidFill>
              </a:rPr>
              <a:t>Produkte</a:t>
            </a:r>
            <a:endParaRPr lang="de-DE" altLang="de-DE" dirty="0">
              <a:solidFill>
                <a:schemeClr val="accent5"/>
              </a:solidFill>
            </a:endParaRPr>
          </a:p>
        </p:txBody>
      </p:sp>
      <p:sp>
        <p:nvSpPr>
          <p:cNvPr id="11284" name="Rechteck 27"/>
          <p:cNvSpPr>
            <a:spLocks noChangeArrowheads="1"/>
          </p:cNvSpPr>
          <p:nvPr/>
        </p:nvSpPr>
        <p:spPr bwMode="auto">
          <a:xfrm>
            <a:off x="3335868" y="3757574"/>
            <a:ext cx="888256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Hochofen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85" name="Rechteck 29"/>
          <p:cNvSpPr>
            <a:spLocks noChangeArrowheads="1"/>
          </p:cNvSpPr>
          <p:nvPr/>
        </p:nvSpPr>
        <p:spPr bwMode="auto">
          <a:xfrm>
            <a:off x="1200151" y="3757574"/>
            <a:ext cx="869533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Koksofen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87" name="Rechteck 31"/>
          <p:cNvSpPr>
            <a:spLocks noChangeArrowheads="1"/>
          </p:cNvSpPr>
          <p:nvPr/>
        </p:nvSpPr>
        <p:spPr bwMode="auto">
          <a:xfrm>
            <a:off x="5607051" y="3757574"/>
            <a:ext cx="90172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Konverter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88" name="Textfeld 32"/>
          <p:cNvSpPr>
            <a:spLocks noChangeArrowheads="1"/>
          </p:cNvSpPr>
          <p:nvPr/>
        </p:nvSpPr>
        <p:spPr bwMode="auto">
          <a:xfrm>
            <a:off x="5052485" y="1552538"/>
            <a:ext cx="2448983" cy="1081087"/>
          </a:xfrm>
          <a:prstGeom prst="chevron">
            <a:avLst>
              <a:gd name="adj" fmla="val 4997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Rohstahl</a:t>
            </a:r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flüssig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89" name="Rechteck 33"/>
          <p:cNvSpPr>
            <a:spLocks noChangeArrowheads="1"/>
          </p:cNvSpPr>
          <p:nvPr/>
        </p:nvSpPr>
        <p:spPr bwMode="auto">
          <a:xfrm>
            <a:off x="7880352" y="3757574"/>
            <a:ext cx="49725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SGA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91" name="Rechteck 36"/>
          <p:cNvSpPr>
            <a:spLocks noChangeArrowheads="1"/>
          </p:cNvSpPr>
          <p:nvPr/>
        </p:nvSpPr>
        <p:spPr bwMode="auto">
          <a:xfrm>
            <a:off x="9647767" y="3757574"/>
            <a:ext cx="12423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400" dirty="0">
                <a:solidFill>
                  <a:schemeClr val="bg1"/>
                </a:solidFill>
              </a:rPr>
              <a:t>Form./</a:t>
            </a:r>
            <a:r>
              <a:rPr lang="de-DE" altLang="de-DE" sz="1400" dirty="0" err="1">
                <a:solidFill>
                  <a:schemeClr val="bg1"/>
                </a:solidFill>
              </a:rPr>
              <a:t>Veredel</a:t>
            </a:r>
            <a:r>
              <a:rPr lang="de-DE" altLang="de-DE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293" name="Textfeld 17"/>
          <p:cNvSpPr txBox="1">
            <a:spLocks noChangeArrowheads="1"/>
          </p:cNvSpPr>
          <p:nvPr/>
        </p:nvSpPr>
        <p:spPr bwMode="auto">
          <a:xfrm>
            <a:off x="8430684" y="1723987"/>
            <a:ext cx="1344083" cy="2222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Brammen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96" name="Textfeld 64"/>
          <p:cNvSpPr txBox="1">
            <a:spLocks noChangeArrowheads="1"/>
          </p:cNvSpPr>
          <p:nvPr/>
        </p:nvSpPr>
        <p:spPr bwMode="auto">
          <a:xfrm>
            <a:off x="10993967" y="1723987"/>
            <a:ext cx="861484" cy="2222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sz="1400" dirty="0" smtClean="0">
                <a:solidFill>
                  <a:schemeClr val="bg1"/>
                </a:solidFill>
              </a:rPr>
              <a:t>Coils</a:t>
            </a: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97" name="Textfeld 38"/>
          <p:cNvSpPr>
            <a:spLocks noChangeArrowheads="1"/>
          </p:cNvSpPr>
          <p:nvPr/>
        </p:nvSpPr>
        <p:spPr bwMode="auto">
          <a:xfrm>
            <a:off x="7344834" y="1876388"/>
            <a:ext cx="575733" cy="433387"/>
          </a:xfrm>
          <a:prstGeom prst="chevron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98" name="Textfeld 39"/>
          <p:cNvSpPr>
            <a:spLocks noChangeArrowheads="1"/>
          </p:cNvSpPr>
          <p:nvPr/>
        </p:nvSpPr>
        <p:spPr bwMode="auto">
          <a:xfrm>
            <a:off x="7780867" y="1876388"/>
            <a:ext cx="575733" cy="433387"/>
          </a:xfrm>
          <a:prstGeom prst="chevron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299" name="Textfeld 40"/>
          <p:cNvSpPr>
            <a:spLocks noChangeArrowheads="1"/>
          </p:cNvSpPr>
          <p:nvPr/>
        </p:nvSpPr>
        <p:spPr bwMode="auto">
          <a:xfrm>
            <a:off x="9876367" y="1876388"/>
            <a:ext cx="575733" cy="433387"/>
          </a:xfrm>
          <a:prstGeom prst="chevron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11300" name="Textfeld 41"/>
          <p:cNvSpPr>
            <a:spLocks noChangeArrowheads="1"/>
          </p:cNvSpPr>
          <p:nvPr/>
        </p:nvSpPr>
        <p:spPr bwMode="auto">
          <a:xfrm>
            <a:off x="10312400" y="1876388"/>
            <a:ext cx="577851" cy="433387"/>
          </a:xfrm>
          <a:prstGeom prst="chevron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de-DE" altLang="de-DE" sz="1400" dirty="0">
              <a:solidFill>
                <a:schemeClr val="bg1"/>
              </a:solidFill>
            </a:endParaRPr>
          </a:p>
        </p:txBody>
      </p:sp>
      <p:cxnSp>
        <p:nvCxnSpPr>
          <p:cNvPr id="17" name="Gerade Verbindung 16"/>
          <p:cNvCxnSpPr/>
          <p:nvPr/>
        </p:nvCxnSpPr>
        <p:spPr>
          <a:xfrm>
            <a:off x="1274233" y="2060537"/>
            <a:ext cx="1727200" cy="0"/>
          </a:xfrm>
          <a:prstGeom prst="line">
            <a:avLst/>
          </a:prstGeom>
          <a:ln w="76200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1274234" y="3071775"/>
            <a:ext cx="2783417" cy="252413"/>
          </a:xfrm>
          <a:prstGeom prst="homePlate">
            <a:avLst/>
          </a:prstGeom>
          <a:solidFill>
            <a:schemeClr val="accent6">
              <a:lumMod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Erdgas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1274233" y="4829138"/>
            <a:ext cx="10509251" cy="250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 smtClean="0">
                <a:solidFill>
                  <a:schemeClr val="bg1"/>
                </a:solidFill>
                <a:cs typeface="Arial" charset="0"/>
              </a:rPr>
              <a:t>Kraftwerk</a:t>
            </a:r>
            <a:endParaRPr lang="de-DE" sz="16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057652" y="3062250"/>
            <a:ext cx="7725833" cy="250825"/>
          </a:xfrm>
          <a:prstGeom prst="chevron">
            <a:avLst/>
          </a:prstGeom>
          <a:noFill/>
          <a:ln w="19050">
            <a:solidFill>
              <a:schemeClr val="accent6">
                <a:lumMod val="50000"/>
              </a:schemeClr>
            </a:solidFill>
            <a:prstDash val="lgDash"/>
          </a:ln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Erdgas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1" name="Textfeld 60"/>
          <p:cNvSpPr txBox="1"/>
          <p:nvPr/>
        </p:nvSpPr>
        <p:spPr>
          <a:xfrm rot="16200000">
            <a:off x="112003" y="5389707"/>
            <a:ext cx="913841" cy="46897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 smtClean="0">
                <a:solidFill>
                  <a:schemeClr val="accent5"/>
                </a:solidFill>
                <a:cs typeface="Arial" charset="0"/>
              </a:rPr>
              <a:t>Energie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66" name="Textfeld 65"/>
          <p:cNvSpPr txBox="1"/>
          <p:nvPr/>
        </p:nvSpPr>
        <p:spPr>
          <a:xfrm>
            <a:off x="1274234" y="5205375"/>
            <a:ext cx="1919817" cy="360363"/>
          </a:xfrm>
          <a:prstGeom prst="homePlate">
            <a:avLst/>
          </a:prstGeom>
          <a:solidFill>
            <a:schemeClr val="accent5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Kuppelgas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8" name="Textfeld 67"/>
          <p:cNvSpPr txBox="1"/>
          <p:nvPr/>
        </p:nvSpPr>
        <p:spPr>
          <a:xfrm>
            <a:off x="5431367" y="5205375"/>
            <a:ext cx="2070100" cy="328613"/>
          </a:xfrm>
          <a:prstGeom prst="chevron">
            <a:avLst/>
          </a:prstGeom>
          <a:solidFill>
            <a:schemeClr val="accent5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Kuppelgas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71" name="Textfeld 70"/>
          <p:cNvSpPr txBox="1"/>
          <p:nvPr/>
        </p:nvSpPr>
        <p:spPr>
          <a:xfrm>
            <a:off x="3293534" y="5205375"/>
            <a:ext cx="2010833" cy="360363"/>
          </a:xfrm>
          <a:prstGeom prst="chevron">
            <a:avLst/>
          </a:prstGeom>
          <a:solidFill>
            <a:schemeClr val="accent5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Kuppelgas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69" name="Textfeld 68"/>
          <p:cNvSpPr txBox="1"/>
          <p:nvPr/>
        </p:nvSpPr>
        <p:spPr>
          <a:xfrm>
            <a:off x="1274233" y="5746713"/>
            <a:ext cx="10509251" cy="358775"/>
          </a:xfrm>
          <a:prstGeom prst="homePlate">
            <a:avLst/>
          </a:prstGeom>
          <a:solidFill>
            <a:schemeClr val="accent5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Energieerzeugung	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50" name="Group 72"/>
          <p:cNvGrpSpPr>
            <a:grpSpLocks/>
          </p:cNvGrpSpPr>
          <p:nvPr/>
        </p:nvGrpSpPr>
        <p:grpSpPr>
          <a:xfrm>
            <a:off x="11146625" y="15466"/>
            <a:ext cx="708977" cy="153888"/>
            <a:chOff x="8359968" y="342889"/>
            <a:chExt cx="531733" cy="153888"/>
          </a:xfrm>
        </p:grpSpPr>
        <p:sp>
          <p:nvSpPr>
            <p:cNvPr id="51" name="StickerRectangle"/>
            <p:cNvSpPr>
              <a:spLocks noChangeArrowheads="1"/>
            </p:cNvSpPr>
            <p:nvPr/>
          </p:nvSpPr>
          <p:spPr bwMode="auto">
            <a:xfrm>
              <a:off x="8359968" y="342889"/>
              <a:ext cx="531733" cy="15388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0">
              <a:spAutoFit/>
            </a:bodyPr>
            <a:lstStyle/>
            <a:p>
              <a:pPr algn="r" defTabSz="895350" fontAlgn="base">
                <a:spcBef>
                  <a:spcPct val="0"/>
                </a:spcBef>
                <a:spcAft>
                  <a:spcPct val="0"/>
                </a:spcAft>
                <a:buClr>
                  <a:srgbClr val="006EAB"/>
                </a:buClr>
              </a:pPr>
              <a:r>
                <a:rPr lang="de-DE" sz="1000" dirty="0">
                  <a:solidFill>
                    <a:srgbClr val="4B5564"/>
                  </a:solidFill>
                </a:rPr>
                <a:t>Status </a:t>
              </a:r>
              <a:r>
                <a:rPr lang="de-DE" sz="1000" dirty="0" smtClean="0">
                  <a:solidFill>
                    <a:srgbClr val="4B5564"/>
                  </a:solidFill>
                </a:rPr>
                <a:t>Quo   </a:t>
              </a:r>
              <a:endParaRPr lang="de-DE" sz="1000" dirty="0">
                <a:solidFill>
                  <a:srgbClr val="4B5564"/>
                </a:solidFill>
              </a:endParaRPr>
            </a:p>
          </p:txBody>
        </p:sp>
        <p:cxnSp>
          <p:nvCxnSpPr>
            <p:cNvPr id="53" name="AutoShape 31"/>
            <p:cNvCxnSpPr>
              <a:cxnSpLocks noChangeShapeType="1"/>
              <a:stCxn id="51" idx="2"/>
              <a:endCxn id="51" idx="4"/>
            </p:cNvCxnSpPr>
            <p:nvPr/>
          </p:nvCxnSpPr>
          <p:spPr bwMode="auto">
            <a:xfrm>
              <a:off x="8359968" y="342889"/>
              <a:ext cx="0" cy="153888"/>
            </a:xfrm>
            <a:prstGeom prst="straightConnector1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AutoShape 32"/>
            <p:cNvCxnSpPr>
              <a:cxnSpLocks noChangeShapeType="1"/>
              <a:stCxn id="51" idx="4"/>
              <a:endCxn id="51" idx="6"/>
            </p:cNvCxnSpPr>
            <p:nvPr/>
          </p:nvCxnSpPr>
          <p:spPr bwMode="auto">
            <a:xfrm>
              <a:off x="8359968" y="496777"/>
              <a:ext cx="531733" cy="0"/>
            </a:xfrm>
            <a:prstGeom prst="straightConnector1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" name="Gerade Verbindung 3"/>
          <p:cNvCxnSpPr/>
          <p:nvPr/>
        </p:nvCxnSpPr>
        <p:spPr>
          <a:xfrm>
            <a:off x="334434" y="2663562"/>
            <a:ext cx="1152101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/>
          <p:nvPr/>
        </p:nvCxnSpPr>
        <p:spPr>
          <a:xfrm>
            <a:off x="334434" y="3720388"/>
            <a:ext cx="1152101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/>
          <p:cNvCxnSpPr/>
          <p:nvPr/>
        </p:nvCxnSpPr>
        <p:spPr>
          <a:xfrm>
            <a:off x="334434" y="5107174"/>
            <a:ext cx="11521017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7" descr="Kokerei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88" y="3883780"/>
            <a:ext cx="9366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7" descr="hochofen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653" y="3958392"/>
            <a:ext cx="4032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5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4098888"/>
            <a:ext cx="8636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6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738" y="3979749"/>
            <a:ext cx="8096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683" y="1943397"/>
            <a:ext cx="1344083" cy="63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Picture 4" descr="C:\Users\10316966\Desktop\richtige-ladungssicherung-stahl-coils-auf-einem-30562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967" y="1946237"/>
            <a:ext cx="861484" cy="63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8" descr="konverter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3" y="3898270"/>
            <a:ext cx="708025" cy="86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8331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k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4110534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Wolke 112"/>
          <p:cNvSpPr/>
          <p:nvPr/>
        </p:nvSpPr>
        <p:spPr bwMode="auto">
          <a:xfrm>
            <a:off x="3181350" y="1636675"/>
            <a:ext cx="1625600" cy="966787"/>
          </a:xfrm>
          <a:prstGeom prst="cloud">
            <a:avLst/>
          </a:prstGeom>
          <a:solidFill>
            <a:schemeClr val="accent4"/>
          </a:solidFill>
          <a:ln>
            <a:noFill/>
          </a:ln>
          <a:effectLst/>
          <a:extLst/>
        </p:spPr>
        <p:txBody>
          <a:bodyPr lIns="36000" rIns="36000"/>
          <a:lstStyle/>
          <a:p>
            <a:pPr>
              <a:spcBef>
                <a:spcPct val="50000"/>
              </a:spcBef>
              <a:defRPr/>
            </a:pPr>
            <a:endParaRPr lang="de-DE" sz="16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Cross-industrielle Kooperation – Synthese-Gas Herstellung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TK vereint chemisches und metallurgisches Know-how 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46" name="Pfeil nach unten 45"/>
          <p:cNvSpPr/>
          <p:nvPr/>
        </p:nvSpPr>
        <p:spPr bwMode="auto">
          <a:xfrm rot="10800000">
            <a:off x="7285384" y="2729383"/>
            <a:ext cx="595313" cy="360363"/>
          </a:xfrm>
          <a:prstGeom prst="downArrow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rIns="36000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7" name="Pfeil nach unten 46"/>
          <p:cNvSpPr/>
          <p:nvPr/>
        </p:nvSpPr>
        <p:spPr bwMode="auto">
          <a:xfrm rot="10800000">
            <a:off x="7285384" y="4791546"/>
            <a:ext cx="595313" cy="360362"/>
          </a:xfrm>
          <a:prstGeom prst="downArrow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rIns="36000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2" name="Textfeld 34"/>
          <p:cNvSpPr txBox="1">
            <a:spLocks noChangeArrowheads="1"/>
          </p:cNvSpPr>
          <p:nvPr/>
        </p:nvSpPr>
        <p:spPr bwMode="auto">
          <a:xfrm>
            <a:off x="7267922" y="2148358"/>
            <a:ext cx="431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ea typeface="ＭＳ Ｐゴシック" pitchFamily="34" charset="-128"/>
              </a:rPr>
              <a:t>CO</a:t>
            </a:r>
          </a:p>
        </p:txBody>
      </p:sp>
      <p:sp>
        <p:nvSpPr>
          <p:cNvPr id="53" name="Textfeld 51"/>
          <p:cNvSpPr txBox="1">
            <a:spLocks noChangeArrowheads="1"/>
          </p:cNvSpPr>
          <p:nvPr/>
        </p:nvSpPr>
        <p:spPr bwMode="auto">
          <a:xfrm>
            <a:off x="7236172" y="1668933"/>
            <a:ext cx="85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2B7932"/>
                </a:solidFill>
                <a:ea typeface="ＭＳ Ｐゴシック" pitchFamily="34" charset="-128"/>
              </a:rPr>
              <a:t>CO</a:t>
            </a:r>
            <a:r>
              <a:rPr lang="en-US" altLang="en-US" sz="2800" baseline="-25000">
                <a:solidFill>
                  <a:srgbClr val="2B7932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54" name="Textfeld 42"/>
          <p:cNvSpPr txBox="1">
            <a:spLocks noChangeArrowheads="1"/>
          </p:cNvSpPr>
          <p:nvPr/>
        </p:nvSpPr>
        <p:spPr bwMode="auto">
          <a:xfrm>
            <a:off x="6920259" y="1868958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B3A662"/>
                </a:solidFill>
                <a:ea typeface="ＭＳ Ｐゴシック" pitchFamily="34" charset="-128"/>
              </a:rPr>
              <a:t>N</a:t>
            </a:r>
            <a:r>
              <a:rPr lang="en-US" altLang="en-US" sz="1800" baseline="-25000">
                <a:solidFill>
                  <a:srgbClr val="B3A662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55" name="Textfeld 53"/>
          <p:cNvSpPr txBox="1">
            <a:spLocks noChangeArrowheads="1"/>
          </p:cNvSpPr>
          <p:nvPr/>
        </p:nvSpPr>
        <p:spPr bwMode="auto">
          <a:xfrm>
            <a:off x="7875934" y="1932458"/>
            <a:ext cx="3889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3361"/>
                </a:solidFill>
                <a:ea typeface="ＭＳ Ｐゴシック" pitchFamily="34" charset="-128"/>
              </a:rPr>
              <a:t>H</a:t>
            </a:r>
            <a:r>
              <a:rPr lang="en-US" altLang="en-US" baseline="-25000">
                <a:solidFill>
                  <a:srgbClr val="003361"/>
                </a:solidFill>
                <a:ea typeface="ＭＳ Ｐゴシック" pitchFamily="34" charset="-128"/>
              </a:rPr>
              <a:t>2</a:t>
            </a:r>
          </a:p>
        </p:txBody>
      </p:sp>
      <p:cxnSp>
        <p:nvCxnSpPr>
          <p:cNvPr id="57" name="Gerade Verbindung mit Pfeil 56"/>
          <p:cNvCxnSpPr/>
          <p:nvPr/>
        </p:nvCxnSpPr>
        <p:spPr bwMode="auto">
          <a:xfrm>
            <a:off x="5435947" y="2073746"/>
            <a:ext cx="1130300" cy="0"/>
          </a:xfrm>
          <a:prstGeom prst="straightConnector1">
            <a:avLst/>
          </a:prstGeom>
          <a:noFill/>
          <a:ln w="50800" cap="flat" cmpd="dbl" algn="ctr">
            <a:solidFill>
              <a:schemeClr val="bg2"/>
            </a:solidFill>
            <a:prstDash val="dash"/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2" name="Picture 38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707" y="3404564"/>
            <a:ext cx="1120140" cy="87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 Box 25"/>
          <p:cNvSpPr txBox="1">
            <a:spLocks noChangeArrowheads="1"/>
          </p:cNvSpPr>
          <p:nvPr/>
        </p:nvSpPr>
        <p:spPr bwMode="auto">
          <a:xfrm>
            <a:off x="7199659" y="4316883"/>
            <a:ext cx="8674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de-DE" sz="1400">
                <a:ea typeface="SimSun" pitchFamily="2" charset="-122"/>
              </a:rPr>
              <a:t>Reformer</a:t>
            </a:r>
            <a:endParaRPr lang="de-DE" altLang="de-DE" sz="1400">
              <a:ea typeface="SimSun" pitchFamily="2" charset="-122"/>
            </a:endParaRPr>
          </a:p>
        </p:txBody>
      </p:sp>
      <p:pic>
        <p:nvPicPr>
          <p:cNvPr id="67" name="Picture 11" descr="C:\Users\10316966\Desktop\plug-ghanas-poor-gas-network-halt-smoke-related-illnesses_206.jpg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25408" y="5373893"/>
            <a:ext cx="667185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10" descr="C:\Users\10316966\Desktop\Oil-drums.jpg"/>
          <p:cNvPicPr>
            <a:picLocks noChangeAspect="1" noChangeArrowheads="1"/>
          </p:cNvPicPr>
          <p:nvPr/>
        </p:nvPicPr>
        <p:blipFill rotWithShape="1"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17496" y="5373894"/>
            <a:ext cx="667185" cy="57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hteck 68"/>
          <p:cNvSpPr/>
          <p:nvPr/>
        </p:nvSpPr>
        <p:spPr>
          <a:xfrm>
            <a:off x="2711797" y="3159597"/>
            <a:ext cx="5832475" cy="1465146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72" name="Gruppieren 14"/>
          <p:cNvGrpSpPr>
            <a:grpSpLocks/>
          </p:cNvGrpSpPr>
          <p:nvPr/>
        </p:nvGrpSpPr>
        <p:grpSpPr bwMode="auto">
          <a:xfrm>
            <a:off x="3323685" y="5311200"/>
            <a:ext cx="1581336" cy="690526"/>
            <a:chOff x="2417154" y="5052152"/>
            <a:chExt cx="1581646" cy="690962"/>
          </a:xfrm>
        </p:grpSpPr>
        <p:pic>
          <p:nvPicPr>
            <p:cNvPr id="77" name="Picture 2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4800" y="5059114"/>
              <a:ext cx="684000" cy="68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9" name="Picture 10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7154" y="5052152"/>
              <a:ext cx="684000" cy="690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0" name="Pfeil nach unten 79"/>
          <p:cNvSpPr/>
          <p:nvPr/>
        </p:nvSpPr>
        <p:spPr bwMode="auto">
          <a:xfrm rot="10800000">
            <a:off x="3816697" y="4791546"/>
            <a:ext cx="595312" cy="360362"/>
          </a:xfrm>
          <a:prstGeom prst="downArrow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rIns="36000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8" name="Pfeil nach unten 87"/>
          <p:cNvSpPr/>
          <p:nvPr/>
        </p:nvSpPr>
        <p:spPr bwMode="auto">
          <a:xfrm rot="10800000">
            <a:off x="3816697" y="2729383"/>
            <a:ext cx="595312" cy="360363"/>
          </a:xfrm>
          <a:prstGeom prst="downArrow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36000" rIns="36000" anchor="ctr"/>
          <a:lstStyle/>
          <a:p>
            <a:pPr algn="ctr"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89" name="Gruppieren 12"/>
          <p:cNvGrpSpPr>
            <a:grpSpLocks/>
          </p:cNvGrpSpPr>
          <p:nvPr/>
        </p:nvGrpSpPr>
        <p:grpSpPr bwMode="auto">
          <a:xfrm>
            <a:off x="2856578" y="3189757"/>
            <a:ext cx="2983672" cy="1434985"/>
            <a:chOff x="1748102" y="2930880"/>
            <a:chExt cx="2983846" cy="1434976"/>
          </a:xfrm>
        </p:grpSpPr>
        <p:pic>
          <p:nvPicPr>
            <p:cNvPr id="91" name="Picture 7" descr="hochofen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E7E7E7"/>
                </a:clrFrom>
                <a:clrTo>
                  <a:srgbClr val="E7E7E7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2286" y="3395002"/>
              <a:ext cx="364566" cy="65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" name="Picture 8" descr="konverter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E7E7E7"/>
                </a:clrFrom>
                <a:clrTo>
                  <a:srgbClr val="E7E7E7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9738" y="3395002"/>
              <a:ext cx="536793" cy="65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19"/>
            <p:cNvSpPr txBox="1">
              <a:spLocks noChangeArrowheads="1"/>
            </p:cNvSpPr>
            <p:nvPr/>
          </p:nvSpPr>
          <p:spPr bwMode="auto">
            <a:xfrm>
              <a:off x="2547477" y="4058081"/>
              <a:ext cx="1354186" cy="30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rIns="360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de-DE" sz="1400">
                  <a:ea typeface="SimSun" pitchFamily="2" charset="-122"/>
                </a:rPr>
                <a:t>Hochofen</a:t>
              </a:r>
              <a:endParaRPr lang="de-DE" altLang="de-DE" sz="1400">
                <a:ea typeface="SimSun" pitchFamily="2" charset="-122"/>
              </a:endParaRPr>
            </a:p>
          </p:txBody>
        </p:sp>
        <p:sp>
          <p:nvSpPr>
            <p:cNvPr id="94" name="Text Box 25"/>
            <p:cNvSpPr txBox="1">
              <a:spLocks noChangeArrowheads="1"/>
            </p:cNvSpPr>
            <p:nvPr/>
          </p:nvSpPr>
          <p:spPr bwMode="auto">
            <a:xfrm>
              <a:off x="1748102" y="4058081"/>
              <a:ext cx="869584" cy="30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de-DE" sz="1400">
                  <a:ea typeface="SimSun" pitchFamily="2" charset="-122"/>
                </a:rPr>
                <a:t>Koksofen</a:t>
              </a:r>
              <a:endParaRPr lang="de-DE" altLang="de-DE" sz="1400">
                <a:ea typeface="SimSun" pitchFamily="2" charset="-122"/>
              </a:endParaRPr>
            </a:p>
          </p:txBody>
        </p:sp>
        <p:pic>
          <p:nvPicPr>
            <p:cNvPr id="98" name="Picture 27" descr="Kokerei1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E7E7E7"/>
                </a:clrFrom>
                <a:clrTo>
                  <a:srgbClr val="E7E7E7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5259" y="3395002"/>
              <a:ext cx="698076" cy="65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Text Box 19"/>
            <p:cNvSpPr txBox="1">
              <a:spLocks noChangeArrowheads="1"/>
            </p:cNvSpPr>
            <p:nvPr/>
          </p:nvSpPr>
          <p:spPr bwMode="auto">
            <a:xfrm>
              <a:off x="3704318" y="4058081"/>
              <a:ext cx="1027630" cy="30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6000" rIns="360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de-DE" sz="1400">
                  <a:ea typeface="SimSun" pitchFamily="2" charset="-122"/>
                </a:rPr>
                <a:t>Konverter</a:t>
              </a:r>
              <a:endParaRPr lang="de-DE" altLang="de-DE" sz="1400">
                <a:ea typeface="SimSun" pitchFamily="2" charset="-122"/>
              </a:endParaRPr>
            </a:p>
          </p:txBody>
        </p:sp>
        <p:sp>
          <p:nvSpPr>
            <p:cNvPr id="100" name="Text Box 25"/>
            <p:cNvSpPr txBox="1">
              <a:spLocks noChangeArrowheads="1"/>
            </p:cNvSpPr>
            <p:nvPr/>
          </p:nvSpPr>
          <p:spPr bwMode="auto">
            <a:xfrm>
              <a:off x="2170940" y="2930880"/>
              <a:ext cx="1927564" cy="307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de-DE" sz="1400">
                  <a:ea typeface="SimSun" pitchFamily="2" charset="-122"/>
                </a:rPr>
                <a:t>Integriertes Hüttenwerk</a:t>
              </a:r>
              <a:endParaRPr lang="de-DE" altLang="de-DE" sz="1400">
                <a:ea typeface="SimSun" pitchFamily="2" charset="-122"/>
              </a:endParaRPr>
            </a:p>
          </p:txBody>
        </p:sp>
      </p:grpSp>
      <p:sp>
        <p:nvSpPr>
          <p:cNvPr id="104" name="Textfeld 103"/>
          <p:cNvSpPr txBox="1"/>
          <p:nvPr/>
        </p:nvSpPr>
        <p:spPr>
          <a:xfrm rot="16200000">
            <a:off x="187870" y="5457766"/>
            <a:ext cx="762107" cy="46897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accent5"/>
                </a:solidFill>
                <a:cs typeface="Arial" charset="0"/>
              </a:rPr>
              <a:t>Rohstoff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105" name="Textfeld 104"/>
          <p:cNvSpPr txBox="1"/>
          <p:nvPr/>
        </p:nvSpPr>
        <p:spPr>
          <a:xfrm rot="16200000">
            <a:off x="100611" y="3722843"/>
            <a:ext cx="936625" cy="46897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accent5"/>
                </a:solidFill>
                <a:cs typeface="Arial" charset="0"/>
              </a:rPr>
              <a:t>Prozess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106" name="Textfeld 15"/>
          <p:cNvSpPr txBox="1">
            <a:spLocks noChangeArrowheads="1"/>
          </p:cNvSpPr>
          <p:nvPr/>
        </p:nvSpPr>
        <p:spPr bwMode="auto">
          <a:xfrm rot="-5400000">
            <a:off x="45861" y="1845910"/>
            <a:ext cx="1046125" cy="4689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dirty="0">
                <a:solidFill>
                  <a:schemeClr val="accent5"/>
                </a:solidFill>
                <a:cs typeface="Arial" charset="0"/>
              </a:rPr>
              <a:t>Prozessgas</a:t>
            </a:r>
            <a:endParaRPr lang="de-DE" altLang="de-DE" dirty="0">
              <a:solidFill>
                <a:schemeClr val="accent5"/>
              </a:solidFill>
            </a:endParaRPr>
          </a:p>
        </p:txBody>
      </p:sp>
      <p:pic>
        <p:nvPicPr>
          <p:cNvPr id="108" name="Grafik 10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1" t="17831" r="13930" b="21223"/>
          <a:stretch/>
        </p:blipFill>
        <p:spPr>
          <a:xfrm>
            <a:off x="1132426" y="3281244"/>
            <a:ext cx="1548716" cy="1119864"/>
          </a:xfrm>
          <a:prstGeom prst="rect">
            <a:avLst/>
          </a:prstGeom>
        </p:spPr>
      </p:pic>
      <p:sp>
        <p:nvSpPr>
          <p:cNvPr id="109" name="Textfeld 34"/>
          <p:cNvSpPr txBox="1">
            <a:spLocks noChangeArrowheads="1"/>
          </p:cNvSpPr>
          <p:nvPr/>
        </p:nvSpPr>
        <p:spPr bwMode="auto">
          <a:xfrm>
            <a:off x="3636720" y="2148358"/>
            <a:ext cx="431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  <a:ea typeface="ＭＳ Ｐゴシック" pitchFamily="34" charset="-128"/>
              </a:rPr>
              <a:t>CO</a:t>
            </a:r>
          </a:p>
        </p:txBody>
      </p:sp>
      <p:sp>
        <p:nvSpPr>
          <p:cNvPr id="110" name="Textfeld 51"/>
          <p:cNvSpPr txBox="1">
            <a:spLocks noChangeArrowheads="1"/>
          </p:cNvSpPr>
          <p:nvPr/>
        </p:nvSpPr>
        <p:spPr bwMode="auto">
          <a:xfrm>
            <a:off x="3604970" y="1668933"/>
            <a:ext cx="850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2B7932"/>
                </a:solidFill>
                <a:ea typeface="ＭＳ Ｐゴシック" pitchFamily="34" charset="-128"/>
              </a:rPr>
              <a:t>CO</a:t>
            </a:r>
            <a:r>
              <a:rPr lang="en-US" altLang="en-US" sz="2800" baseline="-25000">
                <a:solidFill>
                  <a:srgbClr val="2B7932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111" name="Textfeld 42"/>
          <p:cNvSpPr txBox="1">
            <a:spLocks noChangeArrowheads="1"/>
          </p:cNvSpPr>
          <p:nvPr/>
        </p:nvSpPr>
        <p:spPr bwMode="auto">
          <a:xfrm>
            <a:off x="3289057" y="1868958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B3A662"/>
                </a:solidFill>
                <a:ea typeface="ＭＳ Ｐゴシック" pitchFamily="34" charset="-128"/>
              </a:rPr>
              <a:t>N</a:t>
            </a:r>
            <a:r>
              <a:rPr lang="en-US" altLang="en-US" sz="1800" baseline="-25000">
                <a:solidFill>
                  <a:srgbClr val="B3A662"/>
                </a:solidFill>
                <a:ea typeface="ＭＳ Ｐゴシック" pitchFamily="34" charset="-128"/>
              </a:rPr>
              <a:t>2</a:t>
            </a:r>
          </a:p>
        </p:txBody>
      </p:sp>
      <p:sp>
        <p:nvSpPr>
          <p:cNvPr id="112" name="Textfeld 53"/>
          <p:cNvSpPr txBox="1">
            <a:spLocks noChangeArrowheads="1"/>
          </p:cNvSpPr>
          <p:nvPr/>
        </p:nvSpPr>
        <p:spPr bwMode="auto">
          <a:xfrm>
            <a:off x="4244732" y="1932458"/>
            <a:ext cx="3889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3361"/>
                </a:solidFill>
                <a:ea typeface="ＭＳ Ｐゴシック" pitchFamily="34" charset="-128"/>
              </a:rPr>
              <a:t>H</a:t>
            </a:r>
            <a:r>
              <a:rPr lang="en-US" altLang="en-US" baseline="-25000">
                <a:solidFill>
                  <a:srgbClr val="003361"/>
                </a:solidFill>
                <a:ea typeface="ＭＳ Ｐゴシック" pitchFamily="34" charset="-128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30020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88241058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Pfeil nach oben 10"/>
          <p:cNvSpPr/>
          <p:nvPr/>
        </p:nvSpPr>
        <p:spPr bwMode="auto">
          <a:xfrm rot="16200000">
            <a:off x="4005792" y="2184912"/>
            <a:ext cx="1619250" cy="728133"/>
          </a:xfrm>
          <a:prstGeom prst="upArrow">
            <a:avLst>
              <a:gd name="adj1" fmla="val 85351"/>
              <a:gd name="adj2" fmla="val 29581"/>
            </a:avLst>
          </a:prstGeom>
          <a:solidFill>
            <a:schemeClr val="accent3">
              <a:alpha val="3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de-DE" sz="1600" dirty="0">
                <a:solidFill>
                  <a:schemeClr val="bg1"/>
                </a:solidFill>
                <a:latin typeface="+mj-lt"/>
                <a:cs typeface="Arial" charset="0"/>
              </a:rPr>
              <a:t>Wasserstoff</a:t>
            </a:r>
            <a:endParaRPr lang="de-DE" sz="1800" dirty="0">
              <a:solidFill>
                <a:schemeClr val="bg1"/>
              </a:solidFill>
              <a:latin typeface="+mj-lt"/>
              <a:cs typeface="Arial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0" name="Titel 2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Netzstabilisierung im energieoptimierten </a:t>
            </a:r>
            <a:r>
              <a:rPr lang="de-DE" dirty="0" err="1" smtClean="0"/>
              <a:t>cross</a:t>
            </a:r>
            <a:r>
              <a:rPr lang="de-DE" dirty="0" smtClean="0"/>
              <a:t>-industriellen Netzwerk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Chemische Produkte als Energiespeicher und Hüttengas als Bindeglied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3319" name="Textfeld 2"/>
          <p:cNvSpPr txBox="1">
            <a:spLocks noChangeArrowheads="1"/>
          </p:cNvSpPr>
          <p:nvPr/>
        </p:nvSpPr>
        <p:spPr bwMode="auto">
          <a:xfrm rot="-5400000">
            <a:off x="-517474" y="5024685"/>
            <a:ext cx="1849437" cy="43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dirty="0" smtClean="0">
                <a:solidFill>
                  <a:schemeClr val="accent5"/>
                </a:solidFill>
              </a:rPr>
              <a:t>Hütte</a:t>
            </a:r>
            <a:endParaRPr lang="de-DE" altLang="de-DE" dirty="0">
              <a:solidFill>
                <a:schemeClr val="accent5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-583355" y="2333078"/>
            <a:ext cx="1981200" cy="431800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 smtClean="0">
                <a:solidFill>
                  <a:schemeClr val="accent5"/>
                </a:solidFill>
                <a:cs typeface="Arial" charset="0"/>
              </a:rPr>
              <a:t>Chemie</a:t>
            </a:r>
            <a:endParaRPr lang="de-DE" sz="1600" dirty="0">
              <a:solidFill>
                <a:schemeClr val="accent5"/>
              </a:solidFill>
              <a:cs typeface="Arial" charset="0"/>
            </a:endParaRPr>
          </a:p>
        </p:txBody>
      </p:sp>
      <p:pic>
        <p:nvPicPr>
          <p:cNvPr id="23" name="Picture 6" descr="kw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1" y="4752484"/>
            <a:ext cx="1832915" cy="12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7417" name="Picture 9" descr="nicht verfügbar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331" y="2046684"/>
            <a:ext cx="1087560" cy="102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1" descr="Industrial icons - stock vector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53643" y="2211866"/>
            <a:ext cx="812840" cy="114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1" descr="Industrial icons - stock vector"/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344211" y="3244231"/>
            <a:ext cx="958839" cy="1072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7428" name="Picture 20" descr="http://thumb7.shutterstock.com/display_pic_with_logo/2237345/195765065/stock-vector-vector-illustration-of-industrial-factory-195765065.jpg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2936" y="1653757"/>
            <a:ext cx="3615555" cy="175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7444" name="Picture 36" descr="http://www.planet-energie.de/images/pl_3-2-1.gif"/>
          <p:cNvPicPr>
            <a:picLocks noChangeAspect="1" noChangeArrowheads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499" y="1744866"/>
            <a:ext cx="2139141" cy="160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8" name="Textfeld 21"/>
          <p:cNvSpPr txBox="1">
            <a:spLocks noChangeArrowheads="1"/>
          </p:cNvSpPr>
          <p:nvPr/>
        </p:nvSpPr>
        <p:spPr bwMode="auto">
          <a:xfrm>
            <a:off x="9139767" y="1558377"/>
            <a:ext cx="2785533" cy="4534447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lIns="0" tIns="72000" rIns="0" bIns="0" anchor="t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 dirty="0" smtClean="0">
                <a:solidFill>
                  <a:schemeClr val="accent6"/>
                </a:solidFill>
              </a:rPr>
              <a:t>Elektrische Energie</a:t>
            </a:r>
            <a:endParaRPr lang="de-DE" altLang="de-DE" dirty="0">
              <a:solidFill>
                <a:schemeClr val="accent6"/>
              </a:solidFill>
            </a:endParaRPr>
          </a:p>
        </p:txBody>
      </p:sp>
      <p:sp>
        <p:nvSpPr>
          <p:cNvPr id="13329" name="Rechteck 46"/>
          <p:cNvSpPr>
            <a:spLocks noChangeArrowheads="1"/>
          </p:cNvSpPr>
          <p:nvPr/>
        </p:nvSpPr>
        <p:spPr bwMode="auto">
          <a:xfrm>
            <a:off x="279401" y="3669753"/>
            <a:ext cx="8752417" cy="515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400" dirty="0"/>
              <a:t>Kuppelgas: Rohstoff und zentrales Bindeglied</a:t>
            </a:r>
            <a:endParaRPr lang="de-DE" altLang="de-DE" dirty="0"/>
          </a:p>
        </p:txBody>
      </p:sp>
      <p:pic>
        <p:nvPicPr>
          <p:cNvPr id="657624" name="Picture 216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7891" y="3581713"/>
            <a:ext cx="1168592" cy="876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2" name="Pfeil nach oben 28"/>
          <p:cNvSpPr>
            <a:spLocks noChangeArrowheads="1"/>
          </p:cNvSpPr>
          <p:nvPr/>
        </p:nvSpPr>
        <p:spPr bwMode="auto">
          <a:xfrm>
            <a:off x="950384" y="4242841"/>
            <a:ext cx="651933" cy="582612"/>
          </a:xfrm>
          <a:prstGeom prst="upArrow">
            <a:avLst>
              <a:gd name="adj1" fmla="val 50000"/>
              <a:gd name="adj2" fmla="val 49974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</p:txBody>
      </p:sp>
      <p:sp>
        <p:nvSpPr>
          <p:cNvPr id="13333" name="Pfeil nach oben 29"/>
          <p:cNvSpPr>
            <a:spLocks noChangeArrowheads="1"/>
          </p:cNvSpPr>
          <p:nvPr/>
        </p:nvSpPr>
        <p:spPr bwMode="auto">
          <a:xfrm>
            <a:off x="2385484" y="4242841"/>
            <a:ext cx="651933" cy="582612"/>
          </a:xfrm>
          <a:prstGeom prst="upArrow">
            <a:avLst>
              <a:gd name="adj1" fmla="val 50000"/>
              <a:gd name="adj2" fmla="val 49974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</p:txBody>
      </p:sp>
      <p:sp>
        <p:nvSpPr>
          <p:cNvPr id="13334" name="Pfeil nach oben 30"/>
          <p:cNvSpPr>
            <a:spLocks noChangeArrowheads="1"/>
          </p:cNvSpPr>
          <p:nvPr/>
        </p:nvSpPr>
        <p:spPr bwMode="auto">
          <a:xfrm>
            <a:off x="3683000" y="4242841"/>
            <a:ext cx="651933" cy="582612"/>
          </a:xfrm>
          <a:prstGeom prst="upArrow">
            <a:avLst>
              <a:gd name="adj1" fmla="val 50000"/>
              <a:gd name="adj2" fmla="val 49974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</p:txBody>
      </p:sp>
      <p:sp>
        <p:nvSpPr>
          <p:cNvPr id="13335" name="Pfeil nach oben 37"/>
          <p:cNvSpPr>
            <a:spLocks noChangeArrowheads="1"/>
          </p:cNvSpPr>
          <p:nvPr/>
        </p:nvSpPr>
        <p:spPr bwMode="auto">
          <a:xfrm>
            <a:off x="2442634" y="3309391"/>
            <a:ext cx="651933" cy="360362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bg1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8076220" y="1752054"/>
            <a:ext cx="931334" cy="4373562"/>
            <a:chOff x="8157633" y="1752054"/>
            <a:chExt cx="931334" cy="4373562"/>
          </a:xfrm>
          <a:solidFill>
            <a:schemeClr val="accent6"/>
          </a:solidFill>
        </p:grpSpPr>
        <p:sp>
          <p:nvSpPr>
            <p:cNvPr id="48" name="Pfeil nach oben 47"/>
            <p:cNvSpPr/>
            <p:nvPr/>
          </p:nvSpPr>
          <p:spPr bwMode="auto">
            <a:xfrm rot="16200000">
              <a:off x="7780867" y="2128820"/>
              <a:ext cx="1619250" cy="865717"/>
            </a:xfrm>
            <a:prstGeom prst="upArrow">
              <a:avLst>
                <a:gd name="adj1" fmla="val 85351"/>
                <a:gd name="adj2" fmla="val 29581"/>
              </a:avLst>
            </a:prstGeom>
            <a:grp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sz="1600" dirty="0">
                  <a:solidFill>
                    <a:schemeClr val="bg1"/>
                  </a:solidFill>
                  <a:cs typeface="Arial" charset="0"/>
                </a:rPr>
                <a:t>Erneuerbare </a:t>
              </a:r>
            </a:p>
            <a:p>
              <a:pPr algn="ctr" eaLnBrk="0" hangingPunct="0">
                <a:defRPr/>
              </a:pPr>
              <a:r>
                <a:rPr lang="de-DE" sz="1600" dirty="0">
                  <a:solidFill>
                    <a:schemeClr val="bg1"/>
                  </a:solidFill>
                  <a:cs typeface="Arial" charset="0"/>
                </a:rPr>
                <a:t>Energie</a:t>
              </a:r>
              <a:endParaRPr lang="de-DE" sz="1800" dirty="0">
                <a:solidFill>
                  <a:schemeClr val="bg1"/>
                </a:solidFill>
                <a:cs typeface="Arial" charset="0"/>
              </a:endParaRPr>
            </a:p>
          </p:txBody>
        </p:sp>
        <p:sp>
          <p:nvSpPr>
            <p:cNvPr id="49" name="Pfeil nach oben 48"/>
            <p:cNvSpPr/>
            <p:nvPr/>
          </p:nvSpPr>
          <p:spPr bwMode="auto">
            <a:xfrm rot="16200000">
              <a:off x="7847542" y="4884191"/>
              <a:ext cx="1619250" cy="863600"/>
            </a:xfrm>
            <a:prstGeom prst="upArrow">
              <a:avLst>
                <a:gd name="adj1" fmla="val 85351"/>
                <a:gd name="adj2" fmla="val 29581"/>
              </a:avLst>
            </a:prstGeom>
            <a:grp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sz="1600" dirty="0">
                  <a:solidFill>
                    <a:schemeClr val="bg1"/>
                  </a:solidFill>
                  <a:cs typeface="Arial" charset="0"/>
                </a:rPr>
                <a:t>Strom</a:t>
              </a:r>
              <a:endParaRPr lang="de-DE" sz="1800" dirty="0">
                <a:solidFill>
                  <a:schemeClr val="bg1"/>
                </a:solidFill>
                <a:cs typeface="Arial" charset="0"/>
              </a:endParaRPr>
            </a:p>
          </p:txBody>
        </p:sp>
      </p:grpSp>
      <p:sp>
        <p:nvSpPr>
          <p:cNvPr id="13340" name="Gleichschenkliges Dreieck 4"/>
          <p:cNvSpPr>
            <a:spLocks noChangeArrowheads="1"/>
          </p:cNvSpPr>
          <p:nvPr/>
        </p:nvSpPr>
        <p:spPr bwMode="auto">
          <a:xfrm rot="5400000">
            <a:off x="8918576" y="3781408"/>
            <a:ext cx="514350" cy="287867"/>
          </a:xfrm>
          <a:prstGeom prst="triangle">
            <a:avLst>
              <a:gd name="adj" fmla="val 50000"/>
            </a:avLst>
          </a:pr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1400" dirty="0">
              <a:solidFill>
                <a:schemeClr val="bg1"/>
              </a:solidFill>
            </a:endParaRPr>
          </a:p>
        </p:txBody>
      </p:sp>
      <p:pic>
        <p:nvPicPr>
          <p:cNvPr id="31" name="Picture 30"/>
          <p:cNvPicPr>
            <a:picLocks noChangeAspect="1" noChangeArrowheads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21" y="4843676"/>
            <a:ext cx="7180432" cy="10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" name="Group 72"/>
          <p:cNvGrpSpPr>
            <a:grpSpLocks/>
          </p:cNvGrpSpPr>
          <p:nvPr/>
        </p:nvGrpSpPr>
        <p:grpSpPr>
          <a:xfrm>
            <a:off x="11334267" y="15466"/>
            <a:ext cx="521425" cy="153888"/>
            <a:chOff x="8500635" y="342889"/>
            <a:chExt cx="391066" cy="153888"/>
          </a:xfrm>
        </p:grpSpPr>
        <p:sp>
          <p:nvSpPr>
            <p:cNvPr id="38" name="StickerRectangle"/>
            <p:cNvSpPr>
              <a:spLocks noChangeArrowheads="1"/>
            </p:cNvSpPr>
            <p:nvPr/>
          </p:nvSpPr>
          <p:spPr bwMode="auto">
            <a:xfrm>
              <a:off x="8500635" y="342889"/>
              <a:ext cx="391066" cy="15388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0">
              <a:spAutoFit/>
            </a:bodyPr>
            <a:lstStyle/>
            <a:p>
              <a:pPr algn="r" defTabSz="895350" fontAlgn="base">
                <a:spcBef>
                  <a:spcPct val="0"/>
                </a:spcBef>
                <a:spcAft>
                  <a:spcPct val="0"/>
                </a:spcAft>
                <a:buClr>
                  <a:srgbClr val="006EAB"/>
                </a:buClr>
              </a:pPr>
              <a:r>
                <a:rPr lang="de-DE" sz="1000" dirty="0" smtClean="0">
                  <a:solidFill>
                    <a:srgbClr val="4B5564"/>
                  </a:solidFill>
                </a:rPr>
                <a:t>Zukunft   </a:t>
              </a:r>
              <a:endParaRPr lang="de-DE" sz="1000" dirty="0">
                <a:solidFill>
                  <a:srgbClr val="4B5564"/>
                </a:solidFill>
              </a:endParaRPr>
            </a:p>
          </p:txBody>
        </p:sp>
        <p:cxnSp>
          <p:nvCxnSpPr>
            <p:cNvPr id="39" name="AutoShape 31"/>
            <p:cNvCxnSpPr>
              <a:cxnSpLocks noChangeShapeType="1"/>
              <a:stCxn id="38" idx="2"/>
              <a:endCxn id="38" idx="4"/>
            </p:cNvCxnSpPr>
            <p:nvPr/>
          </p:nvCxnSpPr>
          <p:spPr bwMode="auto">
            <a:xfrm>
              <a:off x="8500635" y="342889"/>
              <a:ext cx="0" cy="153888"/>
            </a:xfrm>
            <a:prstGeom prst="straightConnector1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32"/>
            <p:cNvCxnSpPr>
              <a:cxnSpLocks noChangeShapeType="1"/>
              <a:stCxn id="38" idx="4"/>
              <a:endCxn id="38" idx="6"/>
            </p:cNvCxnSpPr>
            <p:nvPr/>
          </p:nvCxnSpPr>
          <p:spPr bwMode="auto">
            <a:xfrm>
              <a:off x="8500635" y="496777"/>
              <a:ext cx="391066" cy="0"/>
            </a:xfrm>
            <a:prstGeom prst="straightConnector1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148849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kt 6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341013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Quelle: TK Process </a:t>
            </a:r>
            <a:r>
              <a:rPr lang="de-DE" dirty="0" smtClean="0"/>
              <a:t>Technologies</a:t>
            </a:r>
            <a:endParaRPr lang="de-DE" dirty="0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Carbon2Chem</a:t>
            </a:r>
            <a:r>
              <a:rPr lang="de-DE" baseline="30000" dirty="0" smtClean="0"/>
              <a:t>®</a:t>
            </a:r>
            <a:r>
              <a:rPr lang="de-DE" dirty="0" smtClean="0"/>
              <a:t>: Chemische Verwertung von Hüttengasen aus Stahlwerk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  <a:cs typeface="Arial" charset="0"/>
              </a:rPr>
              <a:t>Heute und Zukunft</a:t>
            </a:r>
            <a:endParaRPr lang="de-DE" sz="1800" dirty="0" smtClean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4342" name="Text Box 4"/>
          <p:cNvSpPr txBox="1">
            <a:spLocks noChangeArrowheads="1"/>
          </p:cNvSpPr>
          <p:nvPr/>
        </p:nvSpPr>
        <p:spPr bwMode="auto">
          <a:xfrm>
            <a:off x="334438" y="1448780"/>
            <a:ext cx="665691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  <a:ea typeface="ＭＳ Ｐゴシック" pitchFamily="34" charset="-128"/>
              </a:rPr>
              <a:t>Heute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accent5"/>
              </a:solidFill>
              <a:ea typeface="ＭＳ Ｐゴシック" pitchFamily="34" charset="-128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solidFill>
                <a:schemeClr val="accent5"/>
              </a:solidFill>
              <a:ea typeface="ＭＳ Ｐゴシック" pitchFamily="34" charset="-128"/>
            </a:endParaRPr>
          </a:p>
        </p:txBody>
      </p:sp>
      <p:sp>
        <p:nvSpPr>
          <p:cNvPr id="14343" name="Text Box 20"/>
          <p:cNvSpPr>
            <a:spLocks noChangeAspect="1" noChangeArrowheads="1"/>
          </p:cNvSpPr>
          <p:nvPr/>
        </p:nvSpPr>
        <p:spPr bwMode="auto">
          <a:xfrm>
            <a:off x="334963" y="1982549"/>
            <a:ext cx="1932517" cy="3385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ea typeface="SimSun" pitchFamily="2" charset="-122"/>
              </a:rPr>
              <a:t>Hochofen</a:t>
            </a:r>
          </a:p>
        </p:txBody>
      </p:sp>
      <p:sp>
        <p:nvSpPr>
          <p:cNvPr id="14344" name="Text Box 21"/>
          <p:cNvSpPr>
            <a:spLocks noChangeAspect="1" noChangeArrowheads="1"/>
          </p:cNvSpPr>
          <p:nvPr/>
        </p:nvSpPr>
        <p:spPr bwMode="auto">
          <a:xfrm>
            <a:off x="334963" y="2454037"/>
            <a:ext cx="1932517" cy="33855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rgbClr val="FFFFFF"/>
                </a:solidFill>
                <a:ea typeface="SimSun" pitchFamily="2" charset="-122"/>
              </a:rPr>
              <a:t>Konverter</a:t>
            </a:r>
          </a:p>
        </p:txBody>
      </p:sp>
      <p:sp>
        <p:nvSpPr>
          <p:cNvPr id="14345" name="Text Box 22"/>
          <p:cNvSpPr>
            <a:spLocks noChangeAspect="1" noChangeArrowheads="1"/>
          </p:cNvSpPr>
          <p:nvPr/>
        </p:nvSpPr>
        <p:spPr bwMode="auto">
          <a:xfrm>
            <a:off x="334963" y="2927112"/>
            <a:ext cx="1932517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ea typeface="SimSun" pitchFamily="2" charset="-122"/>
              </a:rPr>
              <a:t>Koksofen</a:t>
            </a:r>
          </a:p>
        </p:txBody>
      </p:sp>
      <p:sp>
        <p:nvSpPr>
          <p:cNvPr id="35877" name="Text Box 26"/>
          <p:cNvSpPr txBox="1">
            <a:spLocks noChangeAspect="1" noChangeArrowheads="1"/>
          </p:cNvSpPr>
          <p:nvPr/>
        </p:nvSpPr>
        <p:spPr bwMode="auto">
          <a:xfrm>
            <a:off x="4657594" y="2269887"/>
            <a:ext cx="1606549" cy="704850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lIns="36000" tIns="46800" rIns="36000" bIns="46800" anchor="ctr"/>
          <a:lstStyle>
            <a:lvl1pPr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 smtClean="0">
                <a:solidFill>
                  <a:srgbClr val="FFFFFF"/>
                </a:solidFill>
                <a:latin typeface="TKTypeMedium"/>
                <a:cs typeface="Arial" charset="0"/>
              </a:rPr>
              <a:t>Kraftwerk</a:t>
            </a:r>
          </a:p>
        </p:txBody>
      </p:sp>
      <p:sp>
        <p:nvSpPr>
          <p:cNvPr id="35853" name="Text Box 10"/>
          <p:cNvSpPr txBox="1">
            <a:spLocks noChangeArrowheads="1"/>
          </p:cNvSpPr>
          <p:nvPr/>
        </p:nvSpPr>
        <p:spPr bwMode="auto">
          <a:xfrm>
            <a:off x="334438" y="3465004"/>
            <a:ext cx="6673851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6800" rIns="36000" bIns="46800"/>
          <a:lstStyle>
            <a:lvl1pPr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de-DE" sz="1600" kern="0" dirty="0" smtClean="0">
                <a:solidFill>
                  <a:schemeClr val="accent5"/>
                </a:solidFill>
                <a:ea typeface="ＭＳ Ｐゴシック" pitchFamily="34" charset="-128"/>
                <a:cs typeface="Arial" charset="0"/>
              </a:rPr>
              <a:t>Chemische Verwertung des Hüttengases / C2C</a:t>
            </a:r>
            <a:endParaRPr lang="de-DE" sz="1600" kern="0" dirty="0">
              <a:solidFill>
                <a:schemeClr val="accent5"/>
              </a:solidFill>
              <a:ea typeface="ＭＳ Ｐゴシック" pitchFamily="34" charset="-128"/>
              <a:cs typeface="Arial" charset="0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de-DE" sz="1600" dirty="0" smtClean="0">
              <a:solidFill>
                <a:schemeClr val="accent5"/>
              </a:solidFill>
              <a:cs typeface="Arial" charset="0"/>
            </a:endParaRP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de-DE" sz="1600" dirty="0" smtClean="0">
              <a:solidFill>
                <a:schemeClr val="accent5"/>
              </a:solidFill>
              <a:cs typeface="Arial" charset="0"/>
            </a:endParaRPr>
          </a:p>
        </p:txBody>
      </p:sp>
      <p:sp>
        <p:nvSpPr>
          <p:cNvPr id="14350" name="Text Box 39"/>
          <p:cNvSpPr txBox="1">
            <a:spLocks noChangeAspect="1" noChangeArrowheads="1"/>
          </p:cNvSpPr>
          <p:nvPr/>
        </p:nvSpPr>
        <p:spPr bwMode="auto">
          <a:xfrm>
            <a:off x="3655363" y="2255599"/>
            <a:ext cx="814894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46800" rIns="36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sz="1200" dirty="0">
                <a:solidFill>
                  <a:schemeClr val="bg1"/>
                </a:solidFill>
                <a:ea typeface="SimSun" pitchFamily="2" charset="-122"/>
              </a:rPr>
              <a:t>Kuppelgase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7195476" y="3875564"/>
            <a:ext cx="1964267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Methanol</a:t>
            </a:r>
          </a:p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Treibstoff</a:t>
            </a:r>
          </a:p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Düngemittel</a:t>
            </a:r>
          </a:p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Höhere Alkohole</a:t>
            </a:r>
          </a:p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Polyalkohole</a:t>
            </a:r>
          </a:p>
          <a:p>
            <a:pPr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Polymere</a:t>
            </a:r>
            <a:endParaRPr lang="de-DE" sz="1600" dirty="0">
              <a:solidFill>
                <a:schemeClr val="bg1">
                  <a:lumMod val="50000"/>
                </a:schemeClr>
              </a:solidFill>
              <a:latin typeface="TKTypeMedium"/>
              <a:cs typeface="Arial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7222993" y="2690574"/>
            <a:ext cx="168486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1600" dirty="0">
                <a:solidFill>
                  <a:schemeClr val="bg1">
                    <a:lumMod val="50000"/>
                  </a:schemeClr>
                </a:solidFill>
                <a:latin typeface="TKTypeMedium"/>
                <a:cs typeface="Arial" charset="0"/>
              </a:rPr>
              <a:t>Elektrische Energie</a:t>
            </a:r>
          </a:p>
        </p:txBody>
      </p:sp>
      <p:sp>
        <p:nvSpPr>
          <p:cNvPr id="14354" name="Textfeld 52"/>
          <p:cNvSpPr txBox="1">
            <a:spLocks noChangeArrowheads="1"/>
          </p:cNvSpPr>
          <p:nvPr/>
        </p:nvSpPr>
        <p:spPr bwMode="auto">
          <a:xfrm>
            <a:off x="7222994" y="1934924"/>
            <a:ext cx="1976967" cy="343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2B7932"/>
                </a:solidFill>
              </a:rPr>
              <a:t>CO</a:t>
            </a:r>
            <a:r>
              <a:rPr lang="de-DE" altLang="de-DE" baseline="-25000" dirty="0">
                <a:solidFill>
                  <a:srgbClr val="2B7932"/>
                </a:solidFill>
              </a:rPr>
              <a:t>2</a:t>
            </a:r>
            <a:endParaRPr lang="de-DE" altLang="de-DE" dirty="0">
              <a:solidFill>
                <a:srgbClr val="2B7932"/>
              </a:solidFill>
            </a:endParaRPr>
          </a:p>
        </p:txBody>
      </p:sp>
      <p:cxnSp>
        <p:nvCxnSpPr>
          <p:cNvPr id="11" name="Gewinkelte Verbindung 10"/>
          <p:cNvCxnSpPr/>
          <p:nvPr/>
        </p:nvCxnSpPr>
        <p:spPr bwMode="auto">
          <a:xfrm flipV="1">
            <a:off x="6264143" y="2152412"/>
            <a:ext cx="931333" cy="469900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winkelte Verbindung 12"/>
          <p:cNvCxnSpPr/>
          <p:nvPr/>
        </p:nvCxnSpPr>
        <p:spPr bwMode="auto">
          <a:xfrm>
            <a:off x="6249327" y="2620724"/>
            <a:ext cx="960967" cy="330200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57" name="Text Box 26"/>
          <p:cNvSpPr>
            <a:spLocks noChangeAspect="1" noChangeArrowheads="1"/>
          </p:cNvSpPr>
          <p:nvPr/>
        </p:nvSpPr>
        <p:spPr bwMode="auto">
          <a:xfrm>
            <a:off x="4657594" y="4292362"/>
            <a:ext cx="1606549" cy="70485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46800" rIns="36000" bIns="468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rgbClr val="FFFFFF"/>
                </a:solidFill>
                <a:ea typeface="SimSun" pitchFamily="2" charset="-122"/>
              </a:rPr>
              <a:t>Synthese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6276844" y="4043918"/>
            <a:ext cx="971549" cy="1266032"/>
            <a:chOff x="6276844" y="3725624"/>
            <a:chExt cx="971549" cy="1584326"/>
          </a:xfrm>
        </p:grpSpPr>
        <p:cxnSp>
          <p:nvCxnSpPr>
            <p:cNvPr id="16" name="Gerade Verbindung 15"/>
            <p:cNvCxnSpPr/>
            <p:nvPr/>
          </p:nvCxnSpPr>
          <p:spPr>
            <a:xfrm flipV="1">
              <a:off x="6672660" y="3725625"/>
              <a:ext cx="0" cy="1584325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mit Pfeil 55"/>
            <p:cNvCxnSpPr/>
            <p:nvPr/>
          </p:nvCxnSpPr>
          <p:spPr>
            <a:xfrm flipV="1">
              <a:off x="6672660" y="3725624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mit Pfeil 58"/>
            <p:cNvCxnSpPr/>
            <p:nvPr/>
          </p:nvCxnSpPr>
          <p:spPr>
            <a:xfrm flipV="1">
              <a:off x="6672660" y="4043124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 Verbindung mit Pfeil 59"/>
            <p:cNvCxnSpPr/>
            <p:nvPr/>
          </p:nvCxnSpPr>
          <p:spPr>
            <a:xfrm flipV="1">
              <a:off x="6672660" y="4359037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 Verbindung mit Pfeil 60"/>
            <p:cNvCxnSpPr/>
            <p:nvPr/>
          </p:nvCxnSpPr>
          <p:spPr>
            <a:xfrm flipV="1">
              <a:off x="6672660" y="4992449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 Verbindung mit Pfeil 61"/>
            <p:cNvCxnSpPr/>
            <p:nvPr/>
          </p:nvCxnSpPr>
          <p:spPr>
            <a:xfrm flipV="1">
              <a:off x="6672660" y="5309949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 Verbindung mit Pfeil 62"/>
            <p:cNvCxnSpPr/>
            <p:nvPr/>
          </p:nvCxnSpPr>
          <p:spPr>
            <a:xfrm flipV="1">
              <a:off x="6672660" y="4676537"/>
              <a:ext cx="575733" cy="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/>
          </p:nvCxnSpPr>
          <p:spPr>
            <a:xfrm flipV="1">
              <a:off x="6276844" y="4676537"/>
              <a:ext cx="395817" cy="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4"/>
          <p:cNvGrpSpPr/>
          <p:nvPr/>
        </p:nvGrpSpPr>
        <p:grpSpPr>
          <a:xfrm>
            <a:off x="2435093" y="2152412"/>
            <a:ext cx="2226734" cy="982662"/>
            <a:chOff x="2435093" y="2152412"/>
            <a:chExt cx="2226734" cy="982662"/>
          </a:xfrm>
        </p:grpSpPr>
        <p:cxnSp>
          <p:nvCxnSpPr>
            <p:cNvPr id="35874" name="AutoShape 23"/>
            <p:cNvCxnSpPr>
              <a:cxnSpLocks noChangeAspect="1" noChangeShapeType="1"/>
            </p:cNvCxnSpPr>
            <p:nvPr/>
          </p:nvCxnSpPr>
          <p:spPr bwMode="auto">
            <a:xfrm flipV="1">
              <a:off x="2439327" y="2622312"/>
              <a:ext cx="2222500" cy="0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bg2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" name="Gerade Verbindung 29"/>
            <p:cNvCxnSpPr/>
            <p:nvPr/>
          </p:nvCxnSpPr>
          <p:spPr>
            <a:xfrm flipV="1">
              <a:off x="2435093" y="2173049"/>
              <a:ext cx="9398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>
            <a:xfrm flipV="1">
              <a:off x="2435093" y="3114437"/>
              <a:ext cx="9398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>
            <a:xfrm flipV="1">
              <a:off x="3374893" y="2152412"/>
              <a:ext cx="0" cy="982662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Box 26"/>
          <p:cNvSpPr txBox="1">
            <a:spLocks noChangeAspect="1" noChangeArrowheads="1"/>
          </p:cNvSpPr>
          <p:nvPr/>
        </p:nvSpPr>
        <p:spPr bwMode="auto">
          <a:xfrm>
            <a:off x="4657594" y="3019188"/>
            <a:ext cx="1606549" cy="282575"/>
          </a:xfrm>
          <a:prstGeom prst="rect">
            <a:avLst/>
          </a:prstGeom>
          <a:solidFill>
            <a:schemeClr val="bg2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lIns="36000" tIns="46800" rIns="36000" bIns="46800" anchor="ctr"/>
          <a:lstStyle>
            <a:lvl1pPr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 smtClean="0">
                <a:solidFill>
                  <a:srgbClr val="FFFFFF"/>
                </a:solidFill>
                <a:latin typeface="TKTypeMedium"/>
                <a:cs typeface="Arial" charset="0"/>
              </a:rPr>
              <a:t>Stahlwerk</a:t>
            </a:r>
          </a:p>
        </p:txBody>
      </p:sp>
      <p:sp>
        <p:nvSpPr>
          <p:cNvPr id="46" name="Text Box 26"/>
          <p:cNvSpPr txBox="1">
            <a:spLocks noChangeAspect="1" noChangeArrowheads="1"/>
          </p:cNvSpPr>
          <p:nvPr/>
        </p:nvSpPr>
        <p:spPr bwMode="auto">
          <a:xfrm>
            <a:off x="4661827" y="5057538"/>
            <a:ext cx="1606549" cy="282575"/>
          </a:xfrm>
          <a:prstGeom prst="rect">
            <a:avLst/>
          </a:prstGeom>
          <a:solidFill>
            <a:schemeClr val="bg2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lIns="36000" tIns="46800" rIns="36000" bIns="46800" anchor="ctr"/>
          <a:lstStyle>
            <a:lvl1pPr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KTypeMedium" pitchFamily="34" charset="0"/>
                <a:ea typeface="SimSun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 smtClean="0">
                <a:solidFill>
                  <a:srgbClr val="FFFFFF"/>
                </a:solidFill>
                <a:latin typeface="TKTypeMedium"/>
                <a:cs typeface="Arial" charset="0"/>
              </a:rPr>
              <a:t>Stahlwerk</a:t>
            </a:r>
          </a:p>
        </p:txBody>
      </p:sp>
      <p:sp>
        <p:nvSpPr>
          <p:cNvPr id="48" name="Text Box 26"/>
          <p:cNvSpPr txBox="1">
            <a:spLocks noChangeAspect="1" noChangeArrowheads="1"/>
          </p:cNvSpPr>
          <p:nvPr/>
        </p:nvSpPr>
        <p:spPr bwMode="auto">
          <a:xfrm>
            <a:off x="4657594" y="3949463"/>
            <a:ext cx="1606549" cy="282575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  <a:effectLst/>
          <a:extLst/>
        </p:spPr>
        <p:txBody>
          <a:bodyPr lIns="36000" tIns="46800" rIns="36000" bIns="46800" anchor="ctr"/>
          <a:lstStyle>
            <a:defPPr>
              <a:defRPr lang="de-DE"/>
            </a:defPPr>
            <a:lvl1pPr algn="ctr" eaLnBrk="1" hangingPunct="1">
              <a:spcBef>
                <a:spcPct val="50000"/>
              </a:spcBef>
              <a:defRPr>
                <a:solidFill>
                  <a:srgbClr val="FFFFFF"/>
                </a:solidFill>
                <a:latin typeface="TKTypeMedium"/>
                <a:ea typeface="SimSun" pitchFamily="2" charset="-122"/>
              </a:defRPr>
            </a:lvl1pPr>
            <a:lvl2pPr marL="742950" indent="-285750" eaLnBrk="0" hangingPunct="0">
              <a:defRPr>
                <a:ea typeface="SimSun" pitchFamily="2" charset="-122"/>
              </a:defRPr>
            </a:lvl2pPr>
            <a:lvl3pPr marL="1143000" indent="-228600" eaLnBrk="0" hangingPunct="0">
              <a:defRPr>
                <a:ea typeface="SimSun" pitchFamily="2" charset="-122"/>
              </a:defRPr>
            </a:lvl3pPr>
            <a:lvl4pPr marL="1600200" indent="-228600" eaLnBrk="0" hangingPunct="0">
              <a:defRPr>
                <a:ea typeface="SimSun" pitchFamily="2" charset="-122"/>
              </a:defRPr>
            </a:lvl4pPr>
            <a:lvl5pPr marL="2057400" indent="-228600" eaLnBrk="0" hangingPunct="0">
              <a:defRPr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>
                <a:ea typeface="SimSun" pitchFamily="2" charset="-122"/>
              </a:defRPr>
            </a:lvl9pPr>
          </a:lstStyle>
          <a:p>
            <a:pPr>
              <a:defRPr/>
            </a:pPr>
            <a:r>
              <a:rPr lang="de-DE" sz="1600" dirty="0" smtClean="0">
                <a:cs typeface="Arial" charset="0"/>
              </a:rPr>
              <a:t>Kraftwerk</a:t>
            </a:r>
            <a:endParaRPr lang="de-DE" sz="1600" dirty="0">
              <a:cs typeface="Arial" charset="0"/>
            </a:endParaRPr>
          </a:p>
        </p:txBody>
      </p:sp>
      <p:sp>
        <p:nvSpPr>
          <p:cNvPr id="14376" name="Text Box 20"/>
          <p:cNvSpPr>
            <a:spLocks noChangeAspect="1" noChangeArrowheads="1"/>
          </p:cNvSpPr>
          <p:nvPr/>
        </p:nvSpPr>
        <p:spPr bwMode="auto">
          <a:xfrm>
            <a:off x="334963" y="4005024"/>
            <a:ext cx="1932517" cy="338554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ea typeface="SimSun" pitchFamily="2" charset="-122"/>
              </a:rPr>
              <a:t>Hochofen</a:t>
            </a:r>
          </a:p>
        </p:txBody>
      </p:sp>
      <p:sp>
        <p:nvSpPr>
          <p:cNvPr id="14377" name="Text Box 21"/>
          <p:cNvSpPr>
            <a:spLocks noChangeAspect="1" noChangeArrowheads="1"/>
          </p:cNvSpPr>
          <p:nvPr/>
        </p:nvSpPr>
        <p:spPr bwMode="auto">
          <a:xfrm>
            <a:off x="334963" y="4476512"/>
            <a:ext cx="1932517" cy="338554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rgbClr val="FFFFFF"/>
                </a:solidFill>
                <a:ea typeface="SimSun" pitchFamily="2" charset="-122"/>
              </a:rPr>
              <a:t>Konverter</a:t>
            </a:r>
          </a:p>
        </p:txBody>
      </p:sp>
      <p:sp>
        <p:nvSpPr>
          <p:cNvPr id="14378" name="Text Box 22"/>
          <p:cNvSpPr>
            <a:spLocks noChangeAspect="1" noChangeArrowheads="1"/>
          </p:cNvSpPr>
          <p:nvPr/>
        </p:nvSpPr>
        <p:spPr bwMode="auto">
          <a:xfrm>
            <a:off x="334963" y="4949587"/>
            <a:ext cx="1932517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ea typeface="SimSun" pitchFamily="2" charset="-122"/>
              </a:rPr>
              <a:t>Koksofen</a:t>
            </a:r>
          </a:p>
        </p:txBody>
      </p:sp>
      <p:pic>
        <p:nvPicPr>
          <p:cNvPr id="1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3" b="17266"/>
          <a:stretch/>
        </p:blipFill>
        <p:spPr bwMode="auto">
          <a:xfrm>
            <a:off x="8799514" y="3933825"/>
            <a:ext cx="3057525" cy="1511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80" name="Textfeld 114"/>
          <p:cNvSpPr txBox="1">
            <a:spLocks noChangeArrowheads="1"/>
          </p:cNvSpPr>
          <p:nvPr/>
        </p:nvSpPr>
        <p:spPr bwMode="auto">
          <a:xfrm>
            <a:off x="8868308" y="3933587"/>
            <a:ext cx="1839384" cy="22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en-US" dirty="0" smtClean="0">
                <a:solidFill>
                  <a:schemeClr val="bg1"/>
                </a:solidFill>
              </a:rPr>
              <a:t>Zukunft</a:t>
            </a:r>
            <a:endParaRPr lang="de-DE" altLang="en-US" dirty="0">
              <a:solidFill>
                <a:schemeClr val="bg1"/>
              </a:solidFill>
            </a:endParaRPr>
          </a:p>
        </p:txBody>
      </p:sp>
      <p:pic>
        <p:nvPicPr>
          <p:cNvPr id="116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4" t="24027" r="6418" b="28641"/>
          <a:stretch/>
        </p:blipFill>
        <p:spPr bwMode="auto">
          <a:xfrm>
            <a:off x="8799514" y="1805288"/>
            <a:ext cx="3057525" cy="167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82" name="Textfeld 116"/>
          <p:cNvSpPr txBox="1">
            <a:spLocks noChangeArrowheads="1"/>
          </p:cNvSpPr>
          <p:nvPr/>
        </p:nvSpPr>
        <p:spPr bwMode="auto">
          <a:xfrm>
            <a:off x="8832304" y="1844824"/>
            <a:ext cx="1839384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en-US" dirty="0" smtClean="0">
                <a:solidFill>
                  <a:schemeClr val="bg1"/>
                </a:solidFill>
              </a:rPr>
              <a:t>Heute</a:t>
            </a:r>
            <a:endParaRPr lang="de-DE" altLang="en-US" dirty="0">
              <a:solidFill>
                <a:schemeClr val="bg1"/>
              </a:solidFill>
            </a:endParaRPr>
          </a:p>
        </p:txBody>
      </p:sp>
      <p:sp>
        <p:nvSpPr>
          <p:cNvPr id="49" name="Textfeld 4"/>
          <p:cNvSpPr txBox="1">
            <a:spLocks noChangeArrowheads="1"/>
          </p:cNvSpPr>
          <p:nvPr/>
        </p:nvSpPr>
        <p:spPr bwMode="auto">
          <a:xfrm>
            <a:off x="0" y="5728630"/>
            <a:ext cx="11028363" cy="36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 lIns="324000" tIns="0" rIns="0" bIns="0" anchor="ctr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de-DE" altLang="en-US" dirty="0">
                <a:solidFill>
                  <a:schemeClr val="bg1"/>
                </a:solidFill>
                <a:sym typeface="Wingdings" pitchFamily="2" charset="2"/>
              </a:rPr>
              <a:t>Signifikante CO</a:t>
            </a:r>
            <a:r>
              <a:rPr lang="de-DE" altLang="en-US" baseline="-25000" dirty="0">
                <a:solidFill>
                  <a:schemeClr val="bg1"/>
                </a:solidFill>
                <a:sym typeface="Wingdings" pitchFamily="2" charset="2"/>
              </a:rPr>
              <a:t>2</a:t>
            </a:r>
            <a:r>
              <a:rPr lang="de-DE" altLang="en-US" dirty="0">
                <a:solidFill>
                  <a:schemeClr val="bg1"/>
                </a:solidFill>
                <a:sym typeface="Wingdings" pitchFamily="2" charset="2"/>
              </a:rPr>
              <a:t> Einsparungen und hochwertige Nebenprodukte</a:t>
            </a:r>
          </a:p>
        </p:txBody>
      </p:sp>
      <p:cxnSp>
        <p:nvCxnSpPr>
          <p:cNvPr id="4" name="Gerade Verbindung 3"/>
          <p:cNvCxnSpPr/>
          <p:nvPr/>
        </p:nvCxnSpPr>
        <p:spPr>
          <a:xfrm>
            <a:off x="334438" y="1756754"/>
            <a:ext cx="115226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/>
          <p:nvPr/>
        </p:nvCxnSpPr>
        <p:spPr>
          <a:xfrm>
            <a:off x="334438" y="3777719"/>
            <a:ext cx="1152260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uppieren 53"/>
          <p:cNvGrpSpPr/>
          <p:nvPr/>
        </p:nvGrpSpPr>
        <p:grpSpPr>
          <a:xfrm>
            <a:off x="2435093" y="4142730"/>
            <a:ext cx="2226734" cy="982662"/>
            <a:chOff x="2435093" y="2152412"/>
            <a:chExt cx="2226734" cy="982662"/>
          </a:xfrm>
        </p:grpSpPr>
        <p:cxnSp>
          <p:nvCxnSpPr>
            <p:cNvPr id="55" name="AutoShape 23"/>
            <p:cNvCxnSpPr>
              <a:cxnSpLocks noChangeAspect="1" noChangeShapeType="1"/>
            </p:cNvCxnSpPr>
            <p:nvPr/>
          </p:nvCxnSpPr>
          <p:spPr bwMode="auto">
            <a:xfrm flipV="1">
              <a:off x="2439327" y="2622312"/>
              <a:ext cx="2222500" cy="0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bg2"/>
              </a:solidFill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7" name="Gerade Verbindung 56"/>
            <p:cNvCxnSpPr/>
            <p:nvPr/>
          </p:nvCxnSpPr>
          <p:spPr>
            <a:xfrm flipV="1">
              <a:off x="2435093" y="2173049"/>
              <a:ext cx="9398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 Verbindung 57"/>
            <p:cNvCxnSpPr/>
            <p:nvPr/>
          </p:nvCxnSpPr>
          <p:spPr>
            <a:xfrm flipV="1">
              <a:off x="2435093" y="3114437"/>
              <a:ext cx="939800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 Verbindung 63"/>
            <p:cNvCxnSpPr/>
            <p:nvPr/>
          </p:nvCxnSpPr>
          <p:spPr>
            <a:xfrm flipV="1">
              <a:off x="3374893" y="2152412"/>
              <a:ext cx="0" cy="982662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6480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kt 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62870321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Carbon2Chem</a:t>
            </a:r>
            <a:r>
              <a:rPr lang="de-DE" baseline="30000" dirty="0" smtClean="0"/>
              <a:t>®</a:t>
            </a:r>
            <a:r>
              <a:rPr lang="de-DE" dirty="0" smtClean="0"/>
              <a:t>: CO</a:t>
            </a:r>
            <a:r>
              <a:rPr lang="de-DE" baseline="-25000" dirty="0" smtClean="0"/>
              <a:t>2</a:t>
            </a:r>
            <a:r>
              <a:rPr lang="de-DE" dirty="0" smtClean="0"/>
              <a:t> als Rohstoff – Branchenübergreifende Emissionsminderung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Schematische Darstellung des Transferprojektes</a:t>
            </a:r>
            <a:endParaRPr lang="de-DE" sz="1800" dirty="0">
              <a:solidFill>
                <a:schemeClr val="tx1"/>
              </a:solidFill>
              <a:latin typeface="TKTypeRegular" panose="020B0306040502020204" pitchFamily="34" charset="0"/>
            </a:endParaRPr>
          </a:p>
        </p:txBody>
      </p:sp>
      <p:sp>
        <p:nvSpPr>
          <p:cNvPr id="41" name="object 51"/>
          <p:cNvSpPr/>
          <p:nvPr/>
        </p:nvSpPr>
        <p:spPr>
          <a:xfrm>
            <a:off x="1071848" y="2101942"/>
            <a:ext cx="866205" cy="551204"/>
          </a:xfrm>
          <a:prstGeom prst="rect">
            <a:avLst/>
          </a:prstGeom>
          <a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0" tIns="0" rIns="0" bIns="0"/>
          <a:lstStyle/>
          <a:p>
            <a:pPr algn="ctr" defTabSz="801668">
              <a:defRPr/>
            </a:pPr>
            <a:endParaRPr lang="de-DE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2" name="object 47"/>
          <p:cNvSpPr/>
          <p:nvPr/>
        </p:nvSpPr>
        <p:spPr>
          <a:xfrm>
            <a:off x="1071848" y="3034539"/>
            <a:ext cx="866205" cy="558840"/>
          </a:xfrm>
          <a:prstGeom prst="rect">
            <a:avLst/>
          </a:prstGeom>
          <a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0" tIns="0" rIns="0" bIns="0"/>
          <a:lstStyle/>
          <a:p>
            <a:pPr algn="ctr" defTabSz="801668">
              <a:defRPr/>
            </a:pPr>
            <a:endParaRPr lang="de-DE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3" name="object 49"/>
          <p:cNvSpPr/>
          <p:nvPr/>
        </p:nvSpPr>
        <p:spPr>
          <a:xfrm>
            <a:off x="1071848" y="3900770"/>
            <a:ext cx="866205" cy="546680"/>
          </a:xfrm>
          <a:prstGeom prst="rect">
            <a:avLst/>
          </a:prstGeom>
          <a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lIns="0" tIns="0" rIns="0" bIns="0"/>
          <a:lstStyle/>
          <a:p>
            <a:pPr algn="ctr" defTabSz="801668">
              <a:defRPr/>
            </a:pPr>
            <a:endParaRPr lang="de-DE" sz="12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58" name="Textfeld 57"/>
          <p:cNvSpPr txBox="1"/>
          <p:nvPr/>
        </p:nvSpPr>
        <p:spPr>
          <a:xfrm>
            <a:off x="976842" y="2689696"/>
            <a:ext cx="1056216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000" dirty="0">
                <a:solidFill>
                  <a:schemeClr val="tx1">
                    <a:lumMod val="40000"/>
                    <a:lumOff val="60000"/>
                  </a:schemeClr>
                </a:solidFill>
                <a:cs typeface="Arial" charset="0"/>
              </a:rPr>
              <a:t>Energie</a:t>
            </a:r>
          </a:p>
        </p:txBody>
      </p:sp>
      <p:sp>
        <p:nvSpPr>
          <p:cNvPr id="60" name="Textfeld 59"/>
          <p:cNvSpPr txBox="1"/>
          <p:nvPr/>
        </p:nvSpPr>
        <p:spPr>
          <a:xfrm>
            <a:off x="928158" y="3607271"/>
            <a:ext cx="1153584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000" dirty="0">
                <a:solidFill>
                  <a:schemeClr val="tx1">
                    <a:lumMod val="40000"/>
                    <a:lumOff val="60000"/>
                  </a:schemeClr>
                </a:solidFill>
                <a:cs typeface="Arial" charset="0"/>
              </a:rPr>
              <a:t>Stahl</a:t>
            </a:r>
          </a:p>
        </p:txBody>
      </p:sp>
      <p:sp>
        <p:nvSpPr>
          <p:cNvPr id="64" name="Textfeld 63"/>
          <p:cNvSpPr txBox="1"/>
          <p:nvPr/>
        </p:nvSpPr>
        <p:spPr>
          <a:xfrm>
            <a:off x="928159" y="4420071"/>
            <a:ext cx="115358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000" dirty="0">
                <a:solidFill>
                  <a:schemeClr val="tx1">
                    <a:lumMod val="40000"/>
                    <a:lumOff val="60000"/>
                  </a:schemeClr>
                </a:solidFill>
                <a:cs typeface="Arial" charset="0"/>
              </a:rPr>
              <a:t>Chemie</a:t>
            </a:r>
          </a:p>
        </p:txBody>
      </p:sp>
      <p:sp>
        <p:nvSpPr>
          <p:cNvPr id="9" name="Wolke 8"/>
          <p:cNvSpPr/>
          <p:nvPr/>
        </p:nvSpPr>
        <p:spPr>
          <a:xfrm>
            <a:off x="2194985" y="1841971"/>
            <a:ext cx="656167" cy="360363"/>
          </a:xfrm>
          <a:prstGeom prst="cloud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200" dirty="0">
                <a:solidFill>
                  <a:schemeClr val="tx1"/>
                </a:solidFill>
              </a:rPr>
              <a:t>CO</a:t>
            </a:r>
            <a:r>
              <a:rPr lang="de-DE" sz="12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0" name="Pfeil nach oben 9"/>
          <p:cNvSpPr/>
          <p:nvPr/>
        </p:nvSpPr>
        <p:spPr>
          <a:xfrm rot="2735298">
            <a:off x="2105026" y="1975850"/>
            <a:ext cx="215900" cy="268817"/>
          </a:xfrm>
          <a:prstGeom prst="upArrow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65" name="Wolke 64"/>
          <p:cNvSpPr/>
          <p:nvPr/>
        </p:nvSpPr>
        <p:spPr>
          <a:xfrm>
            <a:off x="2211917" y="2800821"/>
            <a:ext cx="658283" cy="360363"/>
          </a:xfrm>
          <a:prstGeom prst="cloud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200" dirty="0">
                <a:solidFill>
                  <a:schemeClr val="tx1"/>
                </a:solidFill>
              </a:rPr>
              <a:t>CO</a:t>
            </a:r>
            <a:r>
              <a:rPr lang="de-DE" sz="12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6" name="Pfeil nach oben 65"/>
          <p:cNvSpPr/>
          <p:nvPr/>
        </p:nvSpPr>
        <p:spPr>
          <a:xfrm rot="2735298">
            <a:off x="2085975" y="2871200"/>
            <a:ext cx="215900" cy="268816"/>
          </a:xfrm>
          <a:prstGeom prst="upArrow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67" name="Wolke 66"/>
          <p:cNvSpPr/>
          <p:nvPr/>
        </p:nvSpPr>
        <p:spPr>
          <a:xfrm>
            <a:off x="2154767" y="3662834"/>
            <a:ext cx="656167" cy="358775"/>
          </a:xfrm>
          <a:prstGeom prst="cloud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200" dirty="0">
                <a:solidFill>
                  <a:schemeClr val="tx1"/>
                </a:solidFill>
              </a:rPr>
              <a:t>CO</a:t>
            </a:r>
            <a:r>
              <a:rPr lang="de-DE" sz="1200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8" name="Pfeil nach oben 67"/>
          <p:cNvSpPr/>
          <p:nvPr/>
        </p:nvSpPr>
        <p:spPr>
          <a:xfrm rot="2735298">
            <a:off x="2065867" y="3762317"/>
            <a:ext cx="215900" cy="270933"/>
          </a:xfrm>
          <a:prstGeom prst="upArrow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1" name="Pfeil nach rechts 10"/>
          <p:cNvSpPr/>
          <p:nvPr/>
        </p:nvSpPr>
        <p:spPr>
          <a:xfrm>
            <a:off x="3467709" y="193404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Branchenübergreifendes Netzwerk</a:t>
            </a:r>
            <a:r>
              <a:rPr lang="de-DE" sz="1600" dirty="0">
                <a:solidFill>
                  <a:schemeClr val="tx1"/>
                </a:solidFill>
              </a:rPr>
              <a:t/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(Verträge, Kooperationen, Steuerung etc.)</a:t>
            </a:r>
          </a:p>
        </p:txBody>
      </p:sp>
      <p:sp>
        <p:nvSpPr>
          <p:cNvPr id="29" name="Rechteck 28"/>
          <p:cNvSpPr/>
          <p:nvPr/>
        </p:nvSpPr>
        <p:spPr>
          <a:xfrm>
            <a:off x="7909984" y="4747095"/>
            <a:ext cx="3562349" cy="503238"/>
          </a:xfrm>
          <a:prstGeom prst="rect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bg1"/>
                </a:solidFill>
              </a:rPr>
              <a:t>Nutzung großer Mengen erneuerbarer Energien </a:t>
            </a:r>
          </a:p>
        </p:txBody>
      </p:sp>
      <p:sp>
        <p:nvSpPr>
          <p:cNvPr id="88" name="Rechteck 87"/>
          <p:cNvSpPr/>
          <p:nvPr/>
        </p:nvSpPr>
        <p:spPr>
          <a:xfrm>
            <a:off x="7909984" y="5318595"/>
            <a:ext cx="3562349" cy="503238"/>
          </a:xfrm>
          <a:prstGeom prst="rect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bg1"/>
                </a:solidFill>
              </a:rPr>
              <a:t>Reduzierung des Einsatzes von fossilen Ressourcen</a:t>
            </a:r>
          </a:p>
        </p:txBody>
      </p:sp>
      <p:sp>
        <p:nvSpPr>
          <p:cNvPr id="89" name="Rechteck 88"/>
          <p:cNvSpPr/>
          <p:nvPr/>
        </p:nvSpPr>
        <p:spPr>
          <a:xfrm>
            <a:off x="296334" y="4756620"/>
            <a:ext cx="2774951" cy="604838"/>
          </a:xfrm>
          <a:prstGeom prst="rect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bg1"/>
                </a:solidFill>
              </a:rPr>
              <a:t>Grenzen der branchenspezifischen Minderung erreicht</a:t>
            </a:r>
          </a:p>
        </p:txBody>
      </p:sp>
      <p:sp>
        <p:nvSpPr>
          <p:cNvPr id="90" name="Rechteck 89"/>
          <p:cNvSpPr/>
          <p:nvPr/>
        </p:nvSpPr>
        <p:spPr>
          <a:xfrm>
            <a:off x="315384" y="5444009"/>
            <a:ext cx="2774949" cy="649287"/>
          </a:xfrm>
          <a:prstGeom prst="rect">
            <a:avLst/>
          </a:prstGeom>
          <a:solidFill>
            <a:schemeClr val="accent5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bg1"/>
                </a:solidFill>
              </a:rPr>
              <a:t>Branchenübergreifendes Synergiepotenzial vorhanden</a:t>
            </a:r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99" name="Pfeil nach rechts 98"/>
          <p:cNvSpPr/>
          <p:nvPr/>
        </p:nvSpPr>
        <p:spPr>
          <a:xfrm>
            <a:off x="3467709" y="411717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Industrielle Anwendung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(Weiterentwicklung bestehender Technologien)</a:t>
            </a:r>
          </a:p>
        </p:txBody>
      </p:sp>
      <p:sp>
        <p:nvSpPr>
          <p:cNvPr id="100" name="Pfeil nach rechts 99"/>
          <p:cNvSpPr/>
          <p:nvPr/>
        </p:nvSpPr>
        <p:spPr>
          <a:xfrm>
            <a:off x="3467709" y="484488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Investitionen / Marktbedingungen</a:t>
            </a:r>
          </a:p>
        </p:txBody>
      </p:sp>
      <p:sp>
        <p:nvSpPr>
          <p:cNvPr id="101" name="Pfeil nach rechts 100"/>
          <p:cNvSpPr/>
          <p:nvPr/>
        </p:nvSpPr>
        <p:spPr>
          <a:xfrm>
            <a:off x="3467709" y="557259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Genehmigungen / Bauphase</a:t>
            </a:r>
          </a:p>
        </p:txBody>
      </p:sp>
      <p:sp>
        <p:nvSpPr>
          <p:cNvPr id="103" name="Pfeil nach rechts 102"/>
          <p:cNvSpPr/>
          <p:nvPr/>
        </p:nvSpPr>
        <p:spPr>
          <a:xfrm>
            <a:off x="3467709" y="266175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 Energiewende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(Übergang zu erneuerbaren Energiequellen)</a:t>
            </a:r>
          </a:p>
        </p:txBody>
      </p:sp>
      <p:sp>
        <p:nvSpPr>
          <p:cNvPr id="7" name="Gleichschenkliges Dreieck 6"/>
          <p:cNvSpPr/>
          <p:nvPr/>
        </p:nvSpPr>
        <p:spPr>
          <a:xfrm rot="5400000">
            <a:off x="7935649" y="4935214"/>
            <a:ext cx="325438" cy="165100"/>
          </a:xfrm>
          <a:prstGeom prst="triangle">
            <a:avLst/>
          </a:prstGeom>
          <a:solidFill>
            <a:schemeClr val="bg1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04" name="Gleichschenkliges Dreieck 103"/>
          <p:cNvSpPr/>
          <p:nvPr/>
        </p:nvSpPr>
        <p:spPr>
          <a:xfrm rot="5400000">
            <a:off x="7946232" y="5487664"/>
            <a:ext cx="325438" cy="165100"/>
          </a:xfrm>
          <a:prstGeom prst="triangle">
            <a:avLst/>
          </a:prstGeom>
          <a:solidFill>
            <a:schemeClr val="bg1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74" name="Pfeil nach rechts 73"/>
          <p:cNvSpPr/>
          <p:nvPr/>
        </p:nvSpPr>
        <p:spPr>
          <a:xfrm>
            <a:off x="3467709" y="3389465"/>
            <a:ext cx="3996444" cy="520700"/>
          </a:xfrm>
          <a:prstGeom prst="rightArrow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>
                <a:solidFill>
                  <a:schemeClr val="tx1"/>
                </a:solidFill>
              </a:rPr>
              <a:t>Regulatorische Rahmenbedingungen</a:t>
            </a:r>
            <a:r>
              <a:rPr lang="de-DE" sz="2000" dirty="0">
                <a:solidFill>
                  <a:schemeClr val="tx1"/>
                </a:solidFill>
              </a:rPr>
              <a:t/>
            </a:r>
            <a:br>
              <a:rPr lang="de-DE" sz="20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(Energie- und Klimapolitik nach 2020, EEG, etc.)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7752184" y="1448780"/>
            <a:ext cx="4104854" cy="307975"/>
            <a:chOff x="7632701" y="1448780"/>
            <a:chExt cx="4224337" cy="307975"/>
          </a:xfrm>
        </p:grpSpPr>
        <p:sp>
          <p:nvSpPr>
            <p:cNvPr id="77" name="Text Box 4"/>
            <p:cNvSpPr txBox="1">
              <a:spLocks noChangeArrowheads="1"/>
            </p:cNvSpPr>
            <p:nvPr/>
          </p:nvSpPr>
          <p:spPr bwMode="auto">
            <a:xfrm>
              <a:off x="7632701" y="1448780"/>
              <a:ext cx="42243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>
                  <a:solidFill>
                    <a:schemeClr val="accent5"/>
                  </a:solidFill>
                  <a:ea typeface="ＭＳ Ｐゴシック" pitchFamily="34" charset="-128"/>
                </a:rPr>
                <a:t>Vision 2030 und danach 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>
                <a:solidFill>
                  <a:schemeClr val="accent5"/>
                </a:solidFill>
                <a:ea typeface="ＭＳ Ｐゴシック" pitchFamily="34" charset="-128"/>
              </a:endParaRP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>
                <a:solidFill>
                  <a:schemeClr val="accent5"/>
                </a:solidFill>
                <a:ea typeface="ＭＳ Ｐゴシック" pitchFamily="34" charset="-128"/>
              </a:endParaRPr>
            </a:p>
          </p:txBody>
        </p:sp>
        <p:cxnSp>
          <p:nvCxnSpPr>
            <p:cNvPr id="79" name="Gerade Verbindung 78"/>
            <p:cNvCxnSpPr/>
            <p:nvPr/>
          </p:nvCxnSpPr>
          <p:spPr>
            <a:xfrm>
              <a:off x="7632701" y="1756754"/>
              <a:ext cx="4224337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 Box 4"/>
          <p:cNvSpPr txBox="1">
            <a:spLocks noChangeArrowheads="1"/>
          </p:cNvSpPr>
          <p:nvPr/>
        </p:nvSpPr>
        <p:spPr bwMode="auto">
          <a:xfrm>
            <a:off x="3467709" y="1448780"/>
            <a:ext cx="3996444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  <a:ea typeface="ＭＳ Ｐゴシック" pitchFamily="34" charset="-128"/>
              </a:rPr>
              <a:t>Herausforderungen</a:t>
            </a:r>
          </a:p>
        </p:txBody>
      </p:sp>
      <p:cxnSp>
        <p:nvCxnSpPr>
          <p:cNvPr id="82" name="Gerade Verbindung 81"/>
          <p:cNvCxnSpPr/>
          <p:nvPr/>
        </p:nvCxnSpPr>
        <p:spPr>
          <a:xfrm flipV="1">
            <a:off x="3467709" y="1756754"/>
            <a:ext cx="4121150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 Box 4"/>
          <p:cNvSpPr txBox="1">
            <a:spLocks noChangeArrowheads="1"/>
          </p:cNvSpPr>
          <p:nvPr/>
        </p:nvSpPr>
        <p:spPr bwMode="auto">
          <a:xfrm>
            <a:off x="334963" y="1448780"/>
            <a:ext cx="297762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  <a:ea typeface="ＭＳ Ｐゴシック" pitchFamily="34" charset="-128"/>
              </a:rPr>
              <a:t>Bis 2030</a:t>
            </a:r>
          </a:p>
        </p:txBody>
      </p:sp>
      <p:cxnSp>
        <p:nvCxnSpPr>
          <p:cNvPr id="91" name="Gerade Verbindung 90"/>
          <p:cNvCxnSpPr/>
          <p:nvPr/>
        </p:nvCxnSpPr>
        <p:spPr>
          <a:xfrm>
            <a:off x="334963" y="1756754"/>
            <a:ext cx="2977621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uppieren 91"/>
          <p:cNvGrpSpPr/>
          <p:nvPr/>
        </p:nvGrpSpPr>
        <p:grpSpPr>
          <a:xfrm>
            <a:off x="8532537" y="1939086"/>
            <a:ext cx="2558224" cy="2558249"/>
            <a:chOff x="6100413" y="3272847"/>
            <a:chExt cx="1859825" cy="1859843"/>
          </a:xfrm>
          <a:solidFill>
            <a:schemeClr val="bg1">
              <a:lumMod val="95000"/>
            </a:schemeClr>
          </a:solidFill>
        </p:grpSpPr>
        <p:sp>
          <p:nvSpPr>
            <p:cNvPr id="93" name="Halbbogen 92"/>
            <p:cNvSpPr/>
            <p:nvPr/>
          </p:nvSpPr>
          <p:spPr>
            <a:xfrm>
              <a:off x="6100413" y="3273585"/>
              <a:ext cx="1859105" cy="1859105"/>
            </a:xfrm>
            <a:prstGeom prst="blockArc">
              <a:avLst>
                <a:gd name="adj1" fmla="val 10772875"/>
                <a:gd name="adj2" fmla="val 17872501"/>
                <a:gd name="adj3" fmla="val 17385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94" name="Halbbogen 93"/>
            <p:cNvSpPr/>
            <p:nvPr/>
          </p:nvSpPr>
          <p:spPr>
            <a:xfrm rot="7270391">
              <a:off x="6101133" y="3272847"/>
              <a:ext cx="1859105" cy="1859105"/>
            </a:xfrm>
            <a:prstGeom prst="blockArc">
              <a:avLst>
                <a:gd name="adj1" fmla="val 10639082"/>
                <a:gd name="adj2" fmla="val 17865163"/>
                <a:gd name="adj3" fmla="val 17512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95" name="Halbbogen 94"/>
            <p:cNvSpPr/>
            <p:nvPr/>
          </p:nvSpPr>
          <p:spPr>
            <a:xfrm>
              <a:off x="6100413" y="3273585"/>
              <a:ext cx="1859105" cy="1859105"/>
            </a:xfrm>
            <a:prstGeom prst="blockArc">
              <a:avLst>
                <a:gd name="adj1" fmla="val 3505089"/>
                <a:gd name="adj2" fmla="val 10750262"/>
                <a:gd name="adj3" fmla="val 17600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96" name="Wolke 95"/>
          <p:cNvSpPr/>
          <p:nvPr/>
        </p:nvSpPr>
        <p:spPr>
          <a:xfrm>
            <a:off x="9212565" y="2870445"/>
            <a:ext cx="1109662" cy="590550"/>
          </a:xfrm>
          <a:prstGeom prst="cloud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200" dirty="0">
                <a:solidFill>
                  <a:schemeClr val="tx1"/>
                </a:solidFill>
              </a:rPr>
              <a:t>    Prozessgase </a:t>
            </a:r>
            <a:r>
              <a:rPr lang="de-DE" sz="1200" dirty="0">
                <a:solidFill>
                  <a:srgbClr val="FF0000"/>
                </a:solidFill>
              </a:rPr>
              <a:t/>
            </a:r>
            <a:br>
              <a:rPr lang="de-DE" sz="1200" dirty="0">
                <a:solidFill>
                  <a:srgbClr val="FF0000"/>
                </a:solidFill>
              </a:rPr>
            </a:br>
            <a:r>
              <a:rPr lang="de-DE" sz="1200" dirty="0">
                <a:solidFill>
                  <a:srgbClr val="000000"/>
                </a:solidFill>
              </a:rPr>
              <a:t>(CO</a:t>
            </a:r>
            <a:r>
              <a:rPr lang="de-DE" sz="1200" baseline="-25000" dirty="0">
                <a:solidFill>
                  <a:srgbClr val="000000"/>
                </a:solidFill>
              </a:rPr>
              <a:t>2</a:t>
            </a:r>
            <a:r>
              <a:rPr lang="de-DE" sz="1200" dirty="0">
                <a:solidFill>
                  <a:srgbClr val="000000"/>
                </a:solidFill>
              </a:rPr>
              <a:t>, CO, H</a:t>
            </a:r>
            <a:r>
              <a:rPr lang="de-DE" sz="1200" baseline="-25000" dirty="0">
                <a:solidFill>
                  <a:srgbClr val="000000"/>
                </a:solidFill>
              </a:rPr>
              <a:t>2</a:t>
            </a:r>
            <a:r>
              <a:rPr lang="de-DE" sz="12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97" name="Textfeld 96"/>
          <p:cNvSpPr txBox="1"/>
          <p:nvPr/>
        </p:nvSpPr>
        <p:spPr>
          <a:xfrm rot="20970512">
            <a:off x="9225265" y="2119557"/>
            <a:ext cx="792162" cy="2206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Energie</a:t>
            </a:r>
          </a:p>
        </p:txBody>
      </p:sp>
      <p:sp>
        <p:nvSpPr>
          <p:cNvPr id="98" name="Textfeld 78"/>
          <p:cNvSpPr txBox="1">
            <a:spLocks noChangeArrowheads="1"/>
          </p:cNvSpPr>
          <p:nvPr/>
        </p:nvSpPr>
        <p:spPr bwMode="auto">
          <a:xfrm rot="4962029">
            <a:off x="10397633" y="2985539"/>
            <a:ext cx="792163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de-DE" altLang="de-DE">
                <a:solidFill>
                  <a:schemeClr val="bg1"/>
                </a:solidFill>
              </a:rPr>
              <a:t>Stahl</a:t>
            </a:r>
          </a:p>
        </p:txBody>
      </p:sp>
      <p:sp>
        <p:nvSpPr>
          <p:cNvPr id="102" name="Textfeld 101"/>
          <p:cNvSpPr txBox="1"/>
          <p:nvPr/>
        </p:nvSpPr>
        <p:spPr>
          <a:xfrm rot="1359542">
            <a:off x="8898240" y="4034082"/>
            <a:ext cx="1030287" cy="2206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Chemie</a:t>
            </a:r>
          </a:p>
        </p:txBody>
      </p:sp>
      <p:sp>
        <p:nvSpPr>
          <p:cNvPr id="105" name="Pfeil nach oben 104"/>
          <p:cNvSpPr/>
          <p:nvPr/>
        </p:nvSpPr>
        <p:spPr>
          <a:xfrm rot="16200000">
            <a:off x="10242852" y="2924420"/>
            <a:ext cx="328613" cy="452437"/>
          </a:xfrm>
          <a:prstGeom prst="upArrow">
            <a:avLst/>
          </a:prstGeom>
          <a:solidFill>
            <a:schemeClr val="bg2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06" name="Pfeil nach oben 105"/>
          <p:cNvSpPr/>
          <p:nvPr/>
        </p:nvSpPr>
        <p:spPr>
          <a:xfrm rot="12551213">
            <a:off x="9395127" y="3395907"/>
            <a:ext cx="330200" cy="655638"/>
          </a:xfrm>
          <a:prstGeom prst="upArrow">
            <a:avLst/>
          </a:prstGeom>
          <a:solidFill>
            <a:schemeClr val="bg2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07" name="Wolke 106"/>
          <p:cNvSpPr/>
          <p:nvPr/>
        </p:nvSpPr>
        <p:spPr>
          <a:xfrm>
            <a:off x="8548128" y="1871728"/>
            <a:ext cx="417368" cy="304728"/>
          </a:xfrm>
          <a:prstGeom prst="cloud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r>
              <a:rPr lang="de-DE" sz="1200" strike="sngStrik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</a:t>
            </a:r>
            <a:r>
              <a:rPr lang="de-DE" sz="1200" strike="sngStrike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</a:p>
        </p:txBody>
      </p:sp>
      <p:grpSp>
        <p:nvGrpSpPr>
          <p:cNvPr id="108" name="Gruppieren 107"/>
          <p:cNvGrpSpPr/>
          <p:nvPr/>
        </p:nvGrpSpPr>
        <p:grpSpPr>
          <a:xfrm>
            <a:off x="8908813" y="2262475"/>
            <a:ext cx="324634" cy="265363"/>
            <a:chOff x="-1607299" y="1713619"/>
            <a:chExt cx="2358355" cy="1927770"/>
          </a:xfrm>
          <a:solidFill>
            <a:schemeClr val="tx2"/>
          </a:solidFill>
        </p:grpSpPr>
        <p:sp>
          <p:nvSpPr>
            <p:cNvPr id="109" name="Ellipse 108"/>
            <p:cNvSpPr/>
            <p:nvPr/>
          </p:nvSpPr>
          <p:spPr>
            <a:xfrm rot="2982384">
              <a:off x="-1151220" y="2720654"/>
              <a:ext cx="464656" cy="1376813"/>
            </a:xfrm>
            <a:prstGeom prst="ellipse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0" name="Ellipse 109"/>
            <p:cNvSpPr/>
            <p:nvPr/>
          </p:nvSpPr>
          <p:spPr>
            <a:xfrm rot="18461905">
              <a:off x="-169678" y="2679226"/>
              <a:ext cx="464656" cy="1376813"/>
            </a:xfrm>
            <a:prstGeom prst="ellipse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1" name="Ellipse 110"/>
            <p:cNvSpPr/>
            <p:nvPr/>
          </p:nvSpPr>
          <p:spPr>
            <a:xfrm>
              <a:off x="-702724" y="1713619"/>
              <a:ext cx="464656" cy="1376813"/>
            </a:xfrm>
            <a:prstGeom prst="ellipse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12" name="Gruppieren 111"/>
          <p:cNvGrpSpPr/>
          <p:nvPr/>
        </p:nvGrpSpPr>
        <p:grpSpPr>
          <a:xfrm>
            <a:off x="8679757" y="2623345"/>
            <a:ext cx="335056" cy="342648"/>
            <a:chOff x="-2916832" y="927371"/>
            <a:chExt cx="3885113" cy="3973147"/>
          </a:xfrm>
          <a:solidFill>
            <a:schemeClr val="tx2"/>
          </a:solidFill>
        </p:grpSpPr>
        <p:sp>
          <p:nvSpPr>
            <p:cNvPr id="113" name="Ellipse 112"/>
            <p:cNvSpPr/>
            <p:nvPr/>
          </p:nvSpPr>
          <p:spPr>
            <a:xfrm>
              <a:off x="-1404664" y="2468036"/>
              <a:ext cx="864096" cy="864096"/>
            </a:xfrm>
            <a:prstGeom prst="ellipse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4" name="Rechteck 113"/>
            <p:cNvSpPr/>
            <p:nvPr/>
          </p:nvSpPr>
          <p:spPr>
            <a:xfrm>
              <a:off x="-451350" y="2769389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5" name="Rechteck 114"/>
            <p:cNvSpPr/>
            <p:nvPr/>
          </p:nvSpPr>
          <p:spPr>
            <a:xfrm>
              <a:off x="-2916832" y="2792436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6" name="Rechteck 115"/>
            <p:cNvSpPr/>
            <p:nvPr/>
          </p:nvSpPr>
          <p:spPr>
            <a:xfrm rot="18805802">
              <a:off x="-2619732" y="3675708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7" name="Rechteck 116"/>
            <p:cNvSpPr/>
            <p:nvPr/>
          </p:nvSpPr>
          <p:spPr>
            <a:xfrm rot="18805802">
              <a:off x="-851559" y="1887742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8" name="Rechteck 117"/>
            <p:cNvSpPr/>
            <p:nvPr/>
          </p:nvSpPr>
          <p:spPr>
            <a:xfrm rot="13989089">
              <a:off x="-905002" y="3717739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19" name="Rechteck 118"/>
            <p:cNvSpPr/>
            <p:nvPr/>
          </p:nvSpPr>
          <p:spPr>
            <a:xfrm rot="13989089">
              <a:off x="-2395409" y="1808848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20" name="Rechteck 119"/>
            <p:cNvSpPr/>
            <p:nvPr/>
          </p:nvSpPr>
          <p:spPr>
            <a:xfrm rot="16200000">
              <a:off x="-1682432" y="4071053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  <p:sp>
          <p:nvSpPr>
            <p:cNvPr id="121" name="Rechteck 120"/>
            <p:cNvSpPr/>
            <p:nvPr/>
          </p:nvSpPr>
          <p:spPr>
            <a:xfrm rot="16200000">
              <a:off x="-1649682" y="1517537"/>
              <a:ext cx="1419631" cy="239300"/>
            </a:xfrm>
            <a:prstGeom prst="rect">
              <a:avLst/>
            </a:prstGeom>
            <a:grpFill/>
            <a:ln w="12700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600"/>
                </a:spcAft>
                <a:defRPr/>
              </a:pPr>
              <a:endParaRPr lang="de-DE" sz="16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22" name="Pfeil nach oben 121"/>
          <p:cNvSpPr/>
          <p:nvPr/>
        </p:nvSpPr>
        <p:spPr>
          <a:xfrm rot="19847075">
            <a:off x="8660115" y="2173532"/>
            <a:ext cx="298450" cy="314325"/>
          </a:xfrm>
          <a:prstGeom prst="upArrow">
            <a:avLst>
              <a:gd name="adj1" fmla="val 33334"/>
              <a:gd name="adj2" fmla="val 50000"/>
            </a:avLst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  <p:sp>
        <p:nvSpPr>
          <p:cNvPr id="123" name="Pfeil nach oben und unten 122"/>
          <p:cNvSpPr/>
          <p:nvPr/>
        </p:nvSpPr>
        <p:spPr>
          <a:xfrm rot="20487716">
            <a:off x="9534827" y="2356095"/>
            <a:ext cx="346075" cy="631825"/>
          </a:xfrm>
          <a:prstGeom prst="upDownArrow">
            <a:avLst/>
          </a:prstGeom>
          <a:solidFill>
            <a:schemeClr val="bg2"/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600"/>
              </a:spcAft>
              <a:defRPr/>
            </a:pPr>
            <a:endParaRPr lang="de-DE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12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54171698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de-DE" dirty="0" smtClean="0"/>
              <a:t>Transformiertes Energiesystem?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Das transformierte Energiesystem besteht im Wesentlichen aus zwei Elementen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42" name="Rechteck 4"/>
          <p:cNvSpPr>
            <a:spLocks noChangeArrowheads="1"/>
          </p:cNvSpPr>
          <p:nvPr/>
        </p:nvSpPr>
        <p:spPr bwMode="auto">
          <a:xfrm>
            <a:off x="5876925" y="5724996"/>
            <a:ext cx="1262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400"/>
              <a:t>Flexible Nutzer</a:t>
            </a:r>
          </a:p>
        </p:txBody>
      </p:sp>
      <p:sp>
        <p:nvSpPr>
          <p:cNvPr id="44" name="AutoShape 9"/>
          <p:cNvSpPr>
            <a:spLocks noChangeArrowheads="1"/>
          </p:cNvSpPr>
          <p:nvPr/>
        </p:nvSpPr>
        <p:spPr bwMode="auto">
          <a:xfrm>
            <a:off x="5003800" y="3785071"/>
            <a:ext cx="3763963" cy="1939925"/>
          </a:xfrm>
          <a:prstGeom prst="roundRect">
            <a:avLst>
              <a:gd name="adj" fmla="val 3056"/>
            </a:avLst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50" kern="0" dirty="0">
              <a:latin typeface="TKTypeMedium"/>
              <a:cs typeface="Arial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029200" y="3780309"/>
            <a:ext cx="24098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46800" rIns="36000" bIns="4680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r>
              <a:rPr lang="en-US" altLang="de-DE" sz="1050" dirty="0" err="1" smtClean="0">
                <a:ea typeface="ＭＳ Ｐゴシック" pitchFamily="34" charset="-128"/>
              </a:rPr>
              <a:t>Chemische</a:t>
            </a:r>
            <a:r>
              <a:rPr lang="en-US" altLang="de-DE" sz="1050" dirty="0" smtClean="0">
                <a:ea typeface="ＭＳ Ｐゴシック" pitchFamily="34" charset="-128"/>
              </a:rPr>
              <a:t> </a:t>
            </a:r>
            <a:r>
              <a:rPr lang="en-US" altLang="de-DE" sz="1050" dirty="0" err="1" smtClean="0">
                <a:ea typeface="ＭＳ Ｐゴシック" pitchFamily="34" charset="-128"/>
              </a:rPr>
              <a:t>Verwertung</a:t>
            </a:r>
            <a:r>
              <a:rPr lang="en-US" altLang="de-DE" sz="1050" dirty="0" smtClean="0">
                <a:ea typeface="ＭＳ Ｐゴシック" pitchFamily="34" charset="-128"/>
              </a:rPr>
              <a:t> des </a:t>
            </a:r>
            <a:r>
              <a:rPr lang="en-US" altLang="de-DE" sz="1050" dirty="0" err="1" smtClean="0">
                <a:ea typeface="ＭＳ Ｐゴシック" pitchFamily="34" charset="-128"/>
              </a:rPr>
              <a:t>Hüttengases</a:t>
            </a:r>
            <a:r>
              <a:rPr lang="en-US" altLang="de-DE" sz="1050" dirty="0" smtClean="0">
                <a:ea typeface="ＭＳ Ｐゴシック" pitchFamily="34" charset="-128"/>
              </a:rPr>
              <a:t> </a:t>
            </a:r>
            <a:endParaRPr lang="en-US" altLang="de-DE" sz="1050" dirty="0" smtClean="0">
              <a:ea typeface="SimSun" pitchFamily="2" charset="-122"/>
            </a:endParaRPr>
          </a:p>
        </p:txBody>
      </p:sp>
      <p:sp>
        <p:nvSpPr>
          <p:cNvPr id="46" name="Text Box 31"/>
          <p:cNvSpPr>
            <a:spLocks noChangeAspect="1" noChangeArrowheads="1"/>
          </p:cNvSpPr>
          <p:nvPr/>
        </p:nvSpPr>
        <p:spPr bwMode="auto">
          <a:xfrm>
            <a:off x="5088754" y="4298467"/>
            <a:ext cx="1064825" cy="276999"/>
          </a:xfrm>
          <a:prstGeom prst="rect">
            <a:avLst/>
          </a:prstGeom>
          <a:solidFill>
            <a:schemeClr val="accent2"/>
          </a:solidFill>
          <a:ln w="9525">
            <a:solidFill>
              <a:srgbClr val="A3BDD9"/>
            </a:solidFill>
            <a:miter lim="800000"/>
            <a:headEnd/>
            <a:tailEnd/>
          </a:ln>
        </p:spPr>
        <p:txBody>
          <a:bodyPr lIns="36000" rIns="3600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de-DE" sz="1200" dirty="0" err="1">
                <a:solidFill>
                  <a:schemeClr val="bg1"/>
                </a:solidFill>
                <a:ea typeface="SimSun" pitchFamily="2" charset="-122"/>
              </a:rPr>
              <a:t>Hochofen</a:t>
            </a:r>
            <a:endParaRPr lang="en-US" altLang="de-DE" sz="1200" dirty="0">
              <a:solidFill>
                <a:schemeClr val="bg1"/>
              </a:solidFill>
              <a:ea typeface="SimSun" pitchFamily="2" charset="-122"/>
            </a:endParaRPr>
          </a:p>
        </p:txBody>
      </p:sp>
      <p:sp>
        <p:nvSpPr>
          <p:cNvPr id="47" name="Text Box 32"/>
          <p:cNvSpPr>
            <a:spLocks noChangeAspect="1" noChangeArrowheads="1"/>
          </p:cNvSpPr>
          <p:nvPr/>
        </p:nvSpPr>
        <p:spPr bwMode="auto">
          <a:xfrm>
            <a:off x="5088754" y="4641823"/>
            <a:ext cx="1064825" cy="276999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de-DE" sz="1200">
                <a:ea typeface="SimSun" pitchFamily="2" charset="-122"/>
              </a:rPr>
              <a:t>Konverter</a:t>
            </a:r>
          </a:p>
        </p:txBody>
      </p:sp>
      <p:sp>
        <p:nvSpPr>
          <p:cNvPr id="48" name="Text Box 33"/>
          <p:cNvSpPr>
            <a:spLocks noChangeAspect="1" noChangeArrowheads="1"/>
          </p:cNvSpPr>
          <p:nvPr/>
        </p:nvSpPr>
        <p:spPr bwMode="auto">
          <a:xfrm>
            <a:off x="5088754" y="4985178"/>
            <a:ext cx="1064825" cy="27699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de-DE" sz="1200">
                <a:ea typeface="SimSun" pitchFamily="2" charset="-122"/>
              </a:rPr>
              <a:t>Koksofen</a:t>
            </a:r>
          </a:p>
        </p:txBody>
      </p:sp>
      <p:sp>
        <p:nvSpPr>
          <p:cNvPr id="49" name="Text Box 39"/>
          <p:cNvSpPr txBox="1">
            <a:spLocks noChangeAspect="1" noChangeArrowheads="1"/>
          </p:cNvSpPr>
          <p:nvPr/>
        </p:nvSpPr>
        <p:spPr bwMode="auto">
          <a:xfrm>
            <a:off x="6791165" y="4474046"/>
            <a:ext cx="659402" cy="24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46800" rIns="36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de-DE" sz="1000">
                <a:latin typeface="TKTypeBold" pitchFamily="34" charset="0"/>
              </a:rPr>
              <a:t>Kuppelgas</a:t>
            </a:r>
          </a:p>
        </p:txBody>
      </p:sp>
      <p:cxnSp>
        <p:nvCxnSpPr>
          <p:cNvPr id="50" name="Gewinkelte Verbindung 21"/>
          <p:cNvCxnSpPr>
            <a:cxnSpLocks noChangeShapeType="1"/>
          </p:cNvCxnSpPr>
          <p:nvPr/>
        </p:nvCxnSpPr>
        <p:spPr bwMode="auto">
          <a:xfrm flipV="1">
            <a:off x="8294866" y="4441590"/>
            <a:ext cx="471316" cy="258962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rgbClr val="A2A3A5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Gewinkelte Verbindung 27"/>
          <p:cNvCxnSpPr>
            <a:cxnSpLocks noChangeShapeType="1"/>
          </p:cNvCxnSpPr>
          <p:nvPr/>
        </p:nvCxnSpPr>
        <p:spPr bwMode="auto">
          <a:xfrm>
            <a:off x="8294866" y="4700551"/>
            <a:ext cx="488772" cy="3468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rgbClr val="A2A3A5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Gewinkelte Verbindung 35842"/>
          <p:cNvCxnSpPr>
            <a:cxnSpLocks noChangeShapeType="1"/>
          </p:cNvCxnSpPr>
          <p:nvPr/>
        </p:nvCxnSpPr>
        <p:spPr bwMode="auto">
          <a:xfrm>
            <a:off x="8294866" y="4700551"/>
            <a:ext cx="473643" cy="265898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rgbClr val="A2A3A5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AutoShape 24"/>
          <p:cNvCxnSpPr>
            <a:cxnSpLocks noChangeAspect="1" noChangeShapeType="1"/>
          </p:cNvCxnSpPr>
          <p:nvPr/>
        </p:nvCxnSpPr>
        <p:spPr bwMode="auto">
          <a:xfrm>
            <a:off x="6153579" y="4451701"/>
            <a:ext cx="1267009" cy="913051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C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Textfeld 116"/>
          <p:cNvSpPr txBox="1">
            <a:spLocks noChangeArrowheads="1"/>
          </p:cNvSpPr>
          <p:nvPr/>
        </p:nvSpPr>
        <p:spPr bwMode="auto">
          <a:xfrm>
            <a:off x="6919913" y="3994621"/>
            <a:ext cx="3683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de-DE" sz="1050" dirty="0" smtClean="0">
                <a:latin typeface="TKTypeBold" panose="020B0806040502020204" pitchFamily="34" charset="0"/>
              </a:rPr>
              <a:t>X %</a:t>
            </a:r>
            <a:endParaRPr lang="en-US" altLang="de-DE" sz="1050" dirty="0">
              <a:latin typeface="TKTypeBold" panose="020B0806040502020204" pitchFamily="34" charset="0"/>
            </a:endParaRPr>
          </a:p>
        </p:txBody>
      </p:sp>
      <p:sp>
        <p:nvSpPr>
          <p:cNvPr id="55" name="Textfeld 117"/>
          <p:cNvSpPr txBox="1">
            <a:spLocks noChangeArrowheads="1"/>
          </p:cNvSpPr>
          <p:nvPr/>
        </p:nvSpPr>
        <p:spPr bwMode="auto">
          <a:xfrm>
            <a:off x="6919913" y="4780434"/>
            <a:ext cx="368300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de-DE" sz="1050" dirty="0" smtClean="0">
                <a:latin typeface="TKTypeBold" panose="020B0806040502020204" pitchFamily="34" charset="0"/>
              </a:rPr>
              <a:t>Y %</a:t>
            </a:r>
            <a:endParaRPr lang="en-US" altLang="de-DE" sz="1050" dirty="0">
              <a:latin typeface="TKTypeBold" panose="020B0806040502020204" pitchFamily="34" charset="0"/>
            </a:endParaRPr>
          </a:p>
        </p:txBody>
      </p:sp>
      <p:sp>
        <p:nvSpPr>
          <p:cNvPr id="56" name="Textfeld 118"/>
          <p:cNvSpPr txBox="1">
            <a:spLocks noChangeArrowheads="1"/>
          </p:cNvSpPr>
          <p:nvPr/>
        </p:nvSpPr>
        <p:spPr bwMode="auto">
          <a:xfrm>
            <a:off x="6919913" y="5420196"/>
            <a:ext cx="3683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altLang="de-DE" sz="1050" dirty="0" smtClean="0">
                <a:latin typeface="TKTypeBold" panose="020B0806040502020204" pitchFamily="34" charset="0"/>
              </a:rPr>
              <a:t>Z %</a:t>
            </a:r>
            <a:endParaRPr lang="en-US" altLang="de-DE" sz="1050" dirty="0">
              <a:latin typeface="TKTypeBold" panose="020B0806040502020204" pitchFamily="34" charset="0"/>
            </a:endParaRPr>
          </a:p>
        </p:txBody>
      </p:sp>
      <p:sp>
        <p:nvSpPr>
          <p:cNvPr id="57" name="Rectangle 3"/>
          <p:cNvSpPr>
            <a:spLocks noChangeArrowheads="1"/>
          </p:cNvSpPr>
          <p:nvPr/>
        </p:nvSpPr>
        <p:spPr bwMode="blackWhite">
          <a:xfrm>
            <a:off x="7452487" y="4478512"/>
            <a:ext cx="923664" cy="576765"/>
          </a:xfrm>
          <a:prstGeom prst="rect">
            <a:avLst/>
          </a:prstGeom>
          <a:blipFill>
            <a:blip r:embed="rId7">
              <a:duotone>
                <a:prstClr val="black"/>
                <a:srgbClr val="FFC0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  <a:effectLst/>
          <a:extLst/>
        </p:spPr>
        <p:txBody>
          <a:bodyPr lIns="144000" tIns="0" rIns="0" bIns="0" anchor="ctr"/>
          <a:lstStyle/>
          <a:p>
            <a:pPr>
              <a:defRPr/>
            </a:pPr>
            <a:r>
              <a:rPr lang="en-US" sz="1100" dirty="0" err="1">
                <a:cs typeface="Arial" charset="0"/>
              </a:rPr>
              <a:t>Chemiewerk</a:t>
            </a:r>
            <a:endParaRPr lang="en-US" sz="1100" dirty="0">
              <a:cs typeface="Arial" charset="0"/>
            </a:endParaRPr>
          </a:p>
        </p:txBody>
      </p:sp>
      <p:sp>
        <p:nvSpPr>
          <p:cNvPr id="58" name="Rectangle 2"/>
          <p:cNvSpPr>
            <a:spLocks noChangeArrowheads="1"/>
          </p:cNvSpPr>
          <p:nvPr/>
        </p:nvSpPr>
        <p:spPr bwMode="blackWhite">
          <a:xfrm>
            <a:off x="7452487" y="5076369"/>
            <a:ext cx="923664" cy="576765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100"/>
              <a:t>Stahlwerk</a:t>
            </a:r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blackWhite">
          <a:xfrm>
            <a:off x="7452487" y="3875974"/>
            <a:ext cx="923664" cy="576765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100"/>
              <a:t>Kraftwerk</a:t>
            </a:r>
          </a:p>
        </p:txBody>
      </p:sp>
      <p:cxnSp>
        <p:nvCxnSpPr>
          <p:cNvPr id="60" name="AutoShape 24"/>
          <p:cNvCxnSpPr>
            <a:cxnSpLocks noChangeAspect="1" noChangeShapeType="1"/>
          </p:cNvCxnSpPr>
          <p:nvPr/>
        </p:nvCxnSpPr>
        <p:spPr bwMode="auto">
          <a:xfrm flipV="1">
            <a:off x="6153579" y="4164357"/>
            <a:ext cx="1267009" cy="974055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C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AutoShape 24"/>
          <p:cNvCxnSpPr>
            <a:cxnSpLocks noChangeAspect="1" noChangeShapeType="1"/>
          </p:cNvCxnSpPr>
          <p:nvPr/>
        </p:nvCxnSpPr>
        <p:spPr bwMode="auto">
          <a:xfrm flipV="1">
            <a:off x="6153579" y="4766895"/>
            <a:ext cx="1267009" cy="28162"/>
          </a:xfrm>
          <a:prstGeom prst="bentConnector3">
            <a:avLst>
              <a:gd name="adj1" fmla="val 50000"/>
            </a:avLst>
          </a:prstGeom>
          <a:noFill/>
          <a:ln w="38100">
            <a:solidFill>
              <a:srgbClr val="FFC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AutoShape 9"/>
          <p:cNvSpPr>
            <a:spLocks noChangeArrowheads="1"/>
          </p:cNvSpPr>
          <p:nvPr/>
        </p:nvSpPr>
        <p:spPr bwMode="auto">
          <a:xfrm>
            <a:off x="792163" y="3780309"/>
            <a:ext cx="3779837" cy="1944687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TKTypeMedium"/>
              <a:cs typeface="Arial" charset="0"/>
            </a:endParaRPr>
          </a:p>
        </p:txBody>
      </p:sp>
      <p:pic>
        <p:nvPicPr>
          <p:cNvPr id="63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9"/>
          <a:stretch>
            <a:fillRect/>
          </a:stretch>
        </p:blipFill>
        <p:spPr bwMode="auto">
          <a:xfrm>
            <a:off x="933450" y="4037484"/>
            <a:ext cx="2303463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hteck 9216"/>
          <p:cNvSpPr>
            <a:spLocks noChangeArrowheads="1"/>
          </p:cNvSpPr>
          <p:nvPr/>
        </p:nvSpPr>
        <p:spPr bwMode="auto">
          <a:xfrm>
            <a:off x="1220788" y="5724996"/>
            <a:ext cx="1536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400"/>
              <a:t>Volatile Erzeugung</a:t>
            </a:r>
          </a:p>
        </p:txBody>
      </p:sp>
      <p:sp>
        <p:nvSpPr>
          <p:cNvPr id="68" name="Text Box 8"/>
          <p:cNvSpPr txBox="1">
            <a:spLocks noChangeArrowheads="1"/>
          </p:cNvSpPr>
          <p:nvPr/>
        </p:nvSpPr>
        <p:spPr bwMode="auto">
          <a:xfrm>
            <a:off x="1608138" y="4931246"/>
            <a:ext cx="1093787" cy="215900"/>
          </a:xfrm>
          <a:prstGeom prst="rect">
            <a:avLst/>
          </a:prstGeom>
          <a:solidFill>
            <a:srgbClr val="D9DADB"/>
          </a:solidFill>
          <a:ln w="9525">
            <a:solidFill>
              <a:srgbClr val="A2A3A5"/>
            </a:solidFill>
            <a:miter lim="800000"/>
            <a:headEnd/>
            <a:tailEnd/>
          </a:ln>
        </p:spPr>
        <p:txBody>
          <a:bodyPr lIns="91407" tIns="45705" rIns="91407" bIns="45705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800"/>
              <a:t>Basic Load</a:t>
            </a:r>
          </a:p>
        </p:txBody>
      </p:sp>
      <p:sp>
        <p:nvSpPr>
          <p:cNvPr id="69" name="Text Box 8"/>
          <p:cNvSpPr txBox="1">
            <a:spLocks noChangeArrowheads="1"/>
          </p:cNvSpPr>
          <p:nvPr/>
        </p:nvSpPr>
        <p:spPr bwMode="auto">
          <a:xfrm>
            <a:off x="1509713" y="4018434"/>
            <a:ext cx="792162" cy="215900"/>
          </a:xfrm>
          <a:prstGeom prst="rect">
            <a:avLst/>
          </a:prstGeom>
          <a:solidFill>
            <a:srgbClr val="006E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5" rIns="91407" bIns="45705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800"/>
              <a:t>Renewable</a:t>
            </a:r>
          </a:p>
        </p:txBody>
      </p:sp>
      <p:sp>
        <p:nvSpPr>
          <p:cNvPr id="70" name="Text Box 8"/>
          <p:cNvSpPr txBox="1">
            <a:spLocks noChangeArrowheads="1"/>
          </p:cNvSpPr>
          <p:nvPr/>
        </p:nvSpPr>
        <p:spPr bwMode="auto">
          <a:xfrm>
            <a:off x="2697163" y="4018434"/>
            <a:ext cx="396875" cy="215900"/>
          </a:xfrm>
          <a:prstGeom prst="rect">
            <a:avLst/>
          </a:prstGeom>
          <a:solidFill>
            <a:srgbClr val="E98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7" tIns="45705" rIns="91407" bIns="45705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800"/>
              <a:t>Peak</a:t>
            </a:r>
          </a:p>
        </p:txBody>
      </p:sp>
      <p:sp>
        <p:nvSpPr>
          <p:cNvPr id="71" name="Rechteck 2"/>
          <p:cNvSpPr>
            <a:spLocks noChangeArrowheads="1"/>
          </p:cNvSpPr>
          <p:nvPr/>
        </p:nvSpPr>
        <p:spPr bwMode="auto">
          <a:xfrm rot="16200000">
            <a:off x="-38753" y="5475551"/>
            <a:ext cx="8692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>
                <a:solidFill>
                  <a:schemeClr val="accent5"/>
                </a:solidFill>
              </a:rPr>
              <a:t>Energie </a:t>
            </a:r>
            <a:endParaRPr lang="de-DE" altLang="de-DE">
              <a:solidFill>
                <a:schemeClr val="accent5"/>
              </a:solidFill>
            </a:endParaRPr>
          </a:p>
        </p:txBody>
      </p:sp>
      <p:sp>
        <p:nvSpPr>
          <p:cNvPr id="72" name="Rechteck 3"/>
          <p:cNvSpPr>
            <a:spLocks noChangeArrowheads="1"/>
          </p:cNvSpPr>
          <p:nvPr/>
        </p:nvSpPr>
        <p:spPr bwMode="auto">
          <a:xfrm rot="16200000">
            <a:off x="-149320" y="2879988"/>
            <a:ext cx="11348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>
                <a:solidFill>
                  <a:schemeClr val="accent5"/>
                </a:solidFill>
              </a:rPr>
              <a:t>Vorhersage</a:t>
            </a:r>
          </a:p>
        </p:txBody>
      </p:sp>
      <p:sp>
        <p:nvSpPr>
          <p:cNvPr id="73" name="Rechteck 5"/>
          <p:cNvSpPr>
            <a:spLocks noChangeArrowheads="1"/>
          </p:cNvSpPr>
          <p:nvPr/>
        </p:nvSpPr>
        <p:spPr bwMode="auto">
          <a:xfrm>
            <a:off x="549275" y="1634009"/>
            <a:ext cx="8289925" cy="1903412"/>
          </a:xfrm>
          <a:prstGeom prst="rect">
            <a:avLst/>
          </a:prstGeom>
          <a:noFill/>
          <a:ln w="28575" algn="ctr">
            <a:solidFill>
              <a:srgbClr val="00B05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r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1400"/>
          </a:p>
        </p:txBody>
      </p:sp>
      <p:sp>
        <p:nvSpPr>
          <p:cNvPr id="74" name="Rechteck 73"/>
          <p:cNvSpPr/>
          <p:nvPr/>
        </p:nvSpPr>
        <p:spPr bwMode="auto">
          <a:xfrm>
            <a:off x="549275" y="3645371"/>
            <a:ext cx="8296275" cy="2447925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40000"/>
                <a:lumOff val="6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rIns="36000" anchor="ctr"/>
          <a:lstStyle/>
          <a:p>
            <a:pPr algn="ctr">
              <a:defRPr/>
            </a:pPr>
            <a:endParaRPr lang="de-DE">
              <a:cs typeface="Arial" charset="0"/>
            </a:endParaRPr>
          </a:p>
        </p:txBody>
      </p:sp>
      <p:sp>
        <p:nvSpPr>
          <p:cNvPr id="75" name="Wolke 74"/>
          <p:cNvSpPr/>
          <p:nvPr/>
        </p:nvSpPr>
        <p:spPr>
          <a:xfrm>
            <a:off x="5003800" y="1783234"/>
            <a:ext cx="3779838" cy="1646237"/>
          </a:xfrm>
          <a:prstGeom prst="clou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Simulation - </a:t>
            </a:r>
            <a:r>
              <a:rPr lang="en-US" dirty="0" err="1">
                <a:solidFill>
                  <a:schemeClr val="tx1"/>
                </a:solidFill>
              </a:rPr>
              <a:t>Kontrollsystem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6" name="Wolke 75"/>
          <p:cNvSpPr/>
          <p:nvPr/>
        </p:nvSpPr>
        <p:spPr>
          <a:xfrm>
            <a:off x="703263" y="1783234"/>
            <a:ext cx="3652837" cy="1646237"/>
          </a:xfrm>
          <a:prstGeom prst="clou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Simulation - System</a:t>
            </a:r>
          </a:p>
        </p:txBody>
      </p:sp>
      <p:sp>
        <p:nvSpPr>
          <p:cNvPr id="77" name="Pfeil nach oben und unten 76"/>
          <p:cNvSpPr/>
          <p:nvPr/>
        </p:nvSpPr>
        <p:spPr>
          <a:xfrm>
            <a:off x="6788150" y="3145309"/>
            <a:ext cx="323850" cy="720725"/>
          </a:xfrm>
          <a:prstGeom prst="up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8" name="Pfeil nach oben und unten 77"/>
          <p:cNvSpPr/>
          <p:nvPr/>
        </p:nvSpPr>
        <p:spPr>
          <a:xfrm>
            <a:off x="2400300" y="3145309"/>
            <a:ext cx="323850" cy="720725"/>
          </a:xfrm>
          <a:prstGeom prst="up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Rechteck 7"/>
          <p:cNvSpPr>
            <a:spLocks noChangeArrowheads="1"/>
          </p:cNvSpPr>
          <p:nvPr/>
        </p:nvSpPr>
        <p:spPr bwMode="auto">
          <a:xfrm>
            <a:off x="4859338" y="1448780"/>
            <a:ext cx="3986212" cy="4644516"/>
          </a:xfrm>
          <a:prstGeom prst="rect">
            <a:avLst/>
          </a:prstGeom>
          <a:noFill/>
          <a:ln w="38100" algn="ctr">
            <a:solidFill>
              <a:srgbClr val="A2A3A5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rIns="3600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1400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756621"/>
            <a:ext cx="79216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Pfeil nach oben und unten 81"/>
          <p:cNvSpPr/>
          <p:nvPr/>
        </p:nvSpPr>
        <p:spPr>
          <a:xfrm rot="5400000">
            <a:off x="4590256" y="2225352"/>
            <a:ext cx="323850" cy="720725"/>
          </a:xfrm>
          <a:prstGeom prst="up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8550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262531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334437" y="333376"/>
            <a:ext cx="10706097" cy="166199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 smtClean="0">
                <a:solidFill>
                  <a:srgbClr val="FFFFFF"/>
                </a:solidFill>
              </a:rPr>
              <a:t>Vielen Dank</a:t>
            </a:r>
            <a:br>
              <a:rPr lang="de-DE" dirty="0" smtClean="0">
                <a:solidFill>
                  <a:srgbClr val="FFFFFF"/>
                </a:solidFill>
              </a:rPr>
            </a:br>
            <a:r>
              <a:rPr lang="de-DE" dirty="0" smtClean="0">
                <a:solidFill>
                  <a:srgbClr val="FFFFFF"/>
                </a:solidFill>
              </a:rPr>
              <a:t>für Ihre Aufmerksamkeit!</a:t>
            </a:r>
            <a:endParaRPr lang="de-DE" sz="2000" dirty="0">
              <a:solidFill>
                <a:srgbClr val="FFFFFF"/>
              </a:solidFill>
            </a:endParaRPr>
          </a:p>
        </p:txBody>
      </p:sp>
      <p:pic>
        <p:nvPicPr>
          <p:cNvPr id="16" name="Grafik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272825"/>
            <a:ext cx="372567" cy="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0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bNumberIsYear val=&quot;0&quot;/&gt;&lt;m_strFormatTime&gt;%d.%m.%Y&lt;/m_strFormatTime&gt;&lt;/m_precDefaultDate&gt;&lt;m_precDefaultYear/&gt;&lt;m_precDefaultQuarter/&gt;&lt;m_precDefaultMonth/&gt;&lt;m_precDefaultWeek/&gt;&lt;m_precDefaultDay/&gt;&lt;m_mruColor&gt;&lt;m_vecMRU length=&quot;6&quot;&gt;&lt;elem m_fUsage=&quot;3.88532790000000010000E+000&quot;&gt;&lt;m_msothmcolidx val=&quot;0&quot;/&gt;&lt;m_rgb r=&quot;0&quot; g=&quot;78&quot; b=&quot;dc&quot;/&gt;&lt;m_ppcolschidx tagver0=&quot;23004&quot; tagname0=&quot;m_ppcolschidxUNRECOGNIZED&quot; val=&quot;0&quot;/&gt;&lt;m_nBrightness val=&quot;0&quot;/&gt;&lt;/elem&gt;&lt;elem m_fUsage=&quot;2.74232835925096370000E+000&quot;&gt;&lt;m_msothmcolidx val=&quot;0&quot;/&gt;&lt;m_rgb r=&quot;4b&quot; g=&quot;55&quot; b=&quot;64&quot;/&gt;&lt;m_ppcolschidx tagver0=&quot;23004&quot; tagname0=&quot;m_ppcolschidxUNRECOGNIZED&quot; val=&quot;0&quot;/&gt;&lt;m_nBrightness val=&quot;0&quot;/&gt;&lt;/elem&gt;&lt;elem m_fUsage=&quot;1.00000000000000000000E+000&quot;&gt;&lt;m_msothmcolidx val=&quot;0&quot;/&gt;&lt;m_rgb r=&quot;74&quot; g=&quot;c4&quot; b=&quot;ef&quot;/&gt;&lt;m_ppcolschidx tagver0=&quot;23004&quot; tagname0=&quot;m_ppcolschidxUNRECOGNIZED&quot; val=&quot;0&quot;/&gt;&lt;m_nBrightness val=&quot;0&quot;/&gt;&lt;/elem&gt;&lt;elem m_fUsage=&quot;9.71275175958159150000E-001&quot;&gt;&lt;m_msothmcolidx val=&quot;0&quot;/&gt;&lt;m_rgb r=&quot;38&quot; g=&quot;40&quot; b=&quot;4b&quot;/&gt;&lt;m_ppcolschidx tagver0=&quot;23004&quot; tagname0=&quot;m_ppcolschidxUNRECOGNIZED&quot; val=&quot;0&quot;/&gt;&lt;m_nBrightness val=&quot;0&quot;/&gt;&lt;/elem&gt;&lt;elem m_fUsage=&quot;1.85302018885184190000E-001&quot;&gt;&lt;m_msothmcolidx val=&quot;0&quot;/&gt;&lt;m_rgb r=&quot;38&quot; g=&quot;4a&quot; b=&quot;40&quot;/&gt;&lt;m_ppcolschidx tagver0=&quot;23004&quot; tagname0=&quot;m_ppcolschidxUNRECOGNIZED&quot; val=&quot;0&quot;/&gt;&lt;m_nBrightness val=&quot;0&quot;/&gt;&lt;/elem&gt;&lt;elem m_fUsage=&quot;1.21576654590569360000E-001&quot;&gt;&lt;m_msothmcolidx val=&quot;0&quot;/&gt;&lt;m_rgb r=&quot;d9&quot; g=&quot;de&quot; b=&quot;e8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SjozQLt00iqDFuijVSWp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0FZYUVUoEqWgqc_UhHMG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YF7ZQOg7UuBcYeNTQ.ub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ba6mf3D0OwTytV1VDrm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_TGGg6E7ECn5Dyq0XFfE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vxFl6wXtESGjGyVq_6bc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VuseUs5MUuQjw.x1TIeS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R.81_oOOkGi.ysZRSpAJ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BJiNJXB0.XfJuRPRfHo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1KMKKiD0E61YWXB.BCq7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rmG85KgP0e.2EHm4LRQ2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lZcwlHvm0atYXjwmKKsk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UQvAQ.1KUiXt83NswW7T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51112_1230_PPT_Master_16 9_GER">
  <a:themeElements>
    <a:clrScheme name="thyssenkrupp">
      <a:dk1>
        <a:srgbClr val="4B5564"/>
      </a:dk1>
      <a:lt1>
        <a:srgbClr val="FFFFFF"/>
      </a:lt1>
      <a:dk2>
        <a:srgbClr val="B0BAC4"/>
      </a:dk2>
      <a:lt2>
        <a:srgbClr val="78879B"/>
      </a:lt2>
      <a:accent1>
        <a:srgbClr val="D9DEE8"/>
      </a:accent1>
      <a:accent2>
        <a:srgbClr val="003C7D"/>
      </a:accent2>
      <a:accent3>
        <a:srgbClr val="0078DC"/>
      </a:accent3>
      <a:accent4>
        <a:srgbClr val="74C4EF"/>
      </a:accent4>
      <a:accent5>
        <a:srgbClr val="00A0F5"/>
      </a:accent5>
      <a:accent6>
        <a:srgbClr val="FFB400"/>
      </a:accent6>
      <a:hlink>
        <a:srgbClr val="4B5564"/>
      </a:hlink>
      <a:folHlink>
        <a:srgbClr val="9FAAB8"/>
      </a:folHlink>
    </a:clrScheme>
    <a:fontScheme name="TK_neu">
      <a:majorFont>
        <a:latin typeface="TKTypeBold"/>
        <a:ea typeface=""/>
        <a:cs typeface=""/>
      </a:majorFont>
      <a:minorFont>
        <a:latin typeface="TKTypeMedium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0000"/>
          </a:lnSpc>
          <a:spcBef>
            <a:spcPts val="600"/>
          </a:spcBef>
          <a:spcAft>
            <a:spcPts val="0"/>
          </a:spcAft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569</Words>
  <Application>Microsoft Office PowerPoint</Application>
  <PresentationFormat>Benutzerdefiniert</PresentationFormat>
  <Paragraphs>234</Paragraphs>
  <Slides>14</Slides>
  <Notes>14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151112_1230_PPT_Master_16 9_GER</vt:lpstr>
      <vt:lpstr>think-cell Folie</vt:lpstr>
      <vt:lpstr>Microsoft Graph Chart</vt:lpstr>
      <vt:lpstr>Stoffliche Nutzung von CO2</vt:lpstr>
      <vt:lpstr>Die Energiewende hat einen Paradigmenwechsel eingeleitet</vt:lpstr>
      <vt:lpstr>Erneuerbare Energien verändern die Energieverfügbarkeiten Schwankungen in der Verfügbarkeit: Saisonal vs. Tag/Stunden-Basis</vt:lpstr>
      <vt:lpstr>Stahlherstellung ist ein energieintensiver Prozess Stahlwerk benötigt so viel Energie wie Stadt Berlin</vt:lpstr>
      <vt:lpstr>CO2 nur schädliche Emission oder wertvoller Recyling-Rohstoff? Ganzheitlicher Ansatz erforderlich!</vt:lpstr>
      <vt:lpstr>EU mit ehrgeizigem CO2-Emissionsreduktionsziel für europäische Industrie</vt:lpstr>
      <vt:lpstr>Große Menge an Kuppelgas schwer zu speichern Potential vielfältig: Als Rohstoff und Energieträger</vt:lpstr>
      <vt:lpstr>Stahlerzeugung im integrierten Hüttenwerk ist heute schon hoch vernetzt </vt:lpstr>
      <vt:lpstr>Cross-industrielle Kooperation – Synthese-Gas Herstellung TK vereint chemisches und metallurgisches Know-how </vt:lpstr>
      <vt:lpstr>Netzstabilisierung im energieoptimierten cross-industriellen Netzwerk Chemische Produkte als Energiespeicher und Hüttengas als Bindeglied</vt:lpstr>
      <vt:lpstr>Carbon2Chem®: Chemische Verwertung von Hüttengasen aus Stahlwerk Heute und Zukunft</vt:lpstr>
      <vt:lpstr>Carbon2Chem®: CO2 als Rohstoff – Branchenübergreifende Emissionsminderung Schematische Darstellung des Transferprojektes</vt:lpstr>
      <vt:lpstr>Transformiertes Energiesystem? Das transformierte Energiesystem besteht im Wesentlichen aus zwei Elementen</vt:lpstr>
      <vt:lpstr>PowerPoint-Präsentation</vt:lpstr>
    </vt:vector>
  </TitlesOfParts>
  <Company>ThyssenKrupp IT Services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Stasch, Svenja</dc:creator>
  <cp:lastModifiedBy>Sandhya Shah</cp:lastModifiedBy>
  <cp:revision>7</cp:revision>
  <dcterms:created xsi:type="dcterms:W3CDTF">2015-11-17T07:45:21Z</dcterms:created>
  <dcterms:modified xsi:type="dcterms:W3CDTF">2015-12-21T11:25:56Z</dcterms:modified>
</cp:coreProperties>
</file>