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6" r:id="rId4"/>
  </p:sldMasterIdLst>
  <p:notesMasterIdLst>
    <p:notesMasterId r:id="rId12"/>
  </p:notesMasterIdLst>
  <p:handoutMasterIdLst>
    <p:handoutMasterId r:id="rId13"/>
  </p:handoutMasterIdLst>
  <p:sldIdLst>
    <p:sldId id="343" r:id="rId5"/>
    <p:sldId id="342" r:id="rId6"/>
    <p:sldId id="283" r:id="rId7"/>
    <p:sldId id="284" r:id="rId8"/>
    <p:sldId id="285" r:id="rId9"/>
    <p:sldId id="286" r:id="rId10"/>
    <p:sldId id="287" r:id="rId11"/>
  </p:sldIdLst>
  <p:sldSz cx="12192000" cy="6858000"/>
  <p:notesSz cx="6808788" cy="9940925"/>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8">
          <p15:clr>
            <a:srgbClr val="A4A3A4"/>
          </p15:clr>
        </p15:guide>
        <p15:guide id="2" orient="horz" pos="210">
          <p15:clr>
            <a:srgbClr val="A4A3A4"/>
          </p15:clr>
        </p15:guide>
        <p15:guide id="3" orient="horz" pos="981">
          <p15:clr>
            <a:srgbClr val="A4A3A4"/>
          </p15:clr>
        </p15:guide>
        <p15:guide id="4" orient="horz" pos="3838">
          <p15:clr>
            <a:srgbClr val="A4A3A4"/>
          </p15:clr>
        </p15:guide>
        <p15:guide id="5" pos="211">
          <p15:clr>
            <a:srgbClr val="A4A3A4"/>
          </p15:clr>
        </p15:guide>
        <p15:guide id="6" pos="7469">
          <p15:clr>
            <a:srgbClr val="A4A3A4"/>
          </p15:clr>
        </p15:guide>
        <p15:guide id="7" pos="6955">
          <p15:clr>
            <a:srgbClr val="A4A3A4"/>
          </p15:clr>
        </p15:guide>
        <p15:guide id="8" pos="3840">
          <p15:clr>
            <a:srgbClr val="A4A3A4"/>
          </p15:clr>
        </p15:guide>
        <p15:guide id="9" orient="horz" pos="4319">
          <p15:clr>
            <a:srgbClr val="A4A3A4"/>
          </p15:clr>
        </p15:guide>
        <p15:guide id="10" pos="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F5"/>
    <a:srgbClr val="FFFFFF"/>
    <a:srgbClr val="EDB58B"/>
    <a:srgbClr val="F7DECB"/>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90" autoAdjust="0"/>
    <p:restoredTop sz="96653" autoAdjust="0"/>
  </p:normalViewPr>
  <p:slideViewPr>
    <p:cSldViewPr>
      <p:cViewPr varScale="1">
        <p:scale>
          <a:sx n="105" d="100"/>
          <a:sy n="105" d="100"/>
        </p:scale>
        <p:origin x="126" y="156"/>
      </p:cViewPr>
      <p:guideLst>
        <p:guide orient="horz" pos="2478"/>
        <p:guide orient="horz" pos="210"/>
        <p:guide orient="horz" pos="981"/>
        <p:guide orient="horz" pos="3838"/>
        <p:guide pos="211"/>
        <p:guide pos="7469"/>
        <p:guide pos="6955"/>
        <p:guide pos="3840"/>
        <p:guide orient="horz" pos="4319"/>
        <p:guide pos="7"/>
      </p:guideLst>
    </p:cSldViewPr>
  </p:slideViewPr>
  <p:notesTextViewPr>
    <p:cViewPr>
      <p:scale>
        <a:sx n="1" d="1"/>
        <a:sy n="1" d="1"/>
      </p:scale>
      <p:origin x="0" y="0"/>
    </p:cViewPr>
  </p:notesTextViewPr>
  <p:sorterViewPr>
    <p:cViewPr>
      <p:scale>
        <a:sx n="60" d="100"/>
        <a:sy n="60" d="100"/>
      </p:scale>
      <p:origin x="0" y="7986"/>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51163" cy="496888"/>
          </a:xfrm>
          <a:prstGeom prst="rect">
            <a:avLst/>
          </a:prstGeom>
        </p:spPr>
        <p:txBody>
          <a:bodyPr vert="horz" lIns="91424" tIns="45712" rIns="91424" bIns="45712" rtlCol="0"/>
          <a:lstStyle>
            <a:lvl1pPr algn="l">
              <a:defRPr sz="1200"/>
            </a:lvl1pPr>
          </a:lstStyle>
          <a:p>
            <a:endParaRPr lang="de-DE" dirty="0"/>
          </a:p>
        </p:txBody>
      </p:sp>
      <p:sp>
        <p:nvSpPr>
          <p:cNvPr id="3" name="Datumsplatzhalter 2"/>
          <p:cNvSpPr>
            <a:spLocks noGrp="1"/>
          </p:cNvSpPr>
          <p:nvPr>
            <p:ph type="dt" sz="quarter" idx="1"/>
          </p:nvPr>
        </p:nvSpPr>
        <p:spPr>
          <a:xfrm>
            <a:off x="3856038" y="0"/>
            <a:ext cx="2951162" cy="496888"/>
          </a:xfrm>
          <a:prstGeom prst="rect">
            <a:avLst/>
          </a:prstGeom>
        </p:spPr>
        <p:txBody>
          <a:bodyPr vert="horz" lIns="91424" tIns="45712" rIns="91424" bIns="45712" rtlCol="0"/>
          <a:lstStyle>
            <a:lvl1pPr algn="r">
              <a:defRPr sz="1200"/>
            </a:lvl1pPr>
          </a:lstStyle>
          <a:p>
            <a:fld id="{A00C5EE8-83A9-4314-BA47-046AA9DCFFB0}" type="datetimeFigureOut">
              <a:rPr lang="de-DE" smtClean="0"/>
              <a:pPr/>
              <a:t>06.04.2021</a:t>
            </a:fld>
            <a:endParaRPr lang="de-DE" dirty="0"/>
          </a:p>
        </p:txBody>
      </p:sp>
      <p:sp>
        <p:nvSpPr>
          <p:cNvPr id="4" name="Fußzeilenplatzhalter 3"/>
          <p:cNvSpPr>
            <a:spLocks noGrp="1"/>
          </p:cNvSpPr>
          <p:nvPr>
            <p:ph type="ftr" sz="quarter" idx="2"/>
          </p:nvPr>
        </p:nvSpPr>
        <p:spPr>
          <a:xfrm>
            <a:off x="1" y="9442450"/>
            <a:ext cx="2951163" cy="496888"/>
          </a:xfrm>
          <a:prstGeom prst="rect">
            <a:avLst/>
          </a:prstGeom>
        </p:spPr>
        <p:txBody>
          <a:bodyPr vert="horz" lIns="91424" tIns="45712" rIns="91424" bIns="45712"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56038" y="9442450"/>
            <a:ext cx="2951162" cy="496888"/>
          </a:xfrm>
          <a:prstGeom prst="rect">
            <a:avLst/>
          </a:prstGeom>
        </p:spPr>
        <p:txBody>
          <a:bodyPr vert="horz" lIns="91424" tIns="45712" rIns="91424" bIns="45712" rtlCol="0" anchor="b"/>
          <a:lstStyle>
            <a:lvl1pPr algn="r">
              <a:defRPr sz="1200"/>
            </a:lvl1pPr>
          </a:lstStyle>
          <a:p>
            <a:fld id="{0AF03501-99E4-4FFE-A63E-03AB2CCF0CDB}" type="slidenum">
              <a:rPr lang="de-DE" smtClean="0"/>
              <a:pPr/>
              <a:t>‹Nr.›</a:t>
            </a:fld>
            <a:endParaRPr lang="de-DE" dirty="0"/>
          </a:p>
        </p:txBody>
      </p:sp>
    </p:spTree>
    <p:extLst>
      <p:ext uri="{BB962C8B-B14F-4D97-AF65-F5344CB8AC3E}">
        <p14:creationId xmlns:p14="http://schemas.microsoft.com/office/powerpoint/2010/main" val="2026920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24" tIns="45712" rIns="91424" bIns="45712" rtlCol="0"/>
          <a:lstStyle>
            <a:lvl1pPr algn="l">
              <a:defRPr sz="1200"/>
            </a:lvl1pPr>
          </a:lstStyle>
          <a:p>
            <a:endParaRPr lang="en-US" dirty="0"/>
          </a:p>
        </p:txBody>
      </p:sp>
      <p:sp>
        <p:nvSpPr>
          <p:cNvPr id="3" name="Date Placeholder 2"/>
          <p:cNvSpPr>
            <a:spLocks noGrp="1"/>
          </p:cNvSpPr>
          <p:nvPr>
            <p:ph type="dt" idx="1"/>
          </p:nvPr>
        </p:nvSpPr>
        <p:spPr>
          <a:xfrm>
            <a:off x="3856738" y="0"/>
            <a:ext cx="2950475" cy="497046"/>
          </a:xfrm>
          <a:prstGeom prst="rect">
            <a:avLst/>
          </a:prstGeom>
        </p:spPr>
        <p:txBody>
          <a:bodyPr vert="horz" lIns="91424" tIns="45712" rIns="91424" bIns="45712" rtlCol="0"/>
          <a:lstStyle>
            <a:lvl1pPr algn="r">
              <a:defRPr sz="1200"/>
            </a:lvl1pPr>
          </a:lstStyle>
          <a:p>
            <a:fld id="{80AD6230-35D5-4CDF-8FAD-B5EAC575EF9D}" type="datetimeFigureOut">
              <a:rPr lang="en-US" smtClean="0"/>
              <a:pPr/>
              <a:t>4/6/2021</a:t>
            </a:fld>
            <a:endParaRPr lang="en-US" dirty="0"/>
          </a:p>
        </p:txBody>
      </p:sp>
      <p:sp>
        <p:nvSpPr>
          <p:cNvPr id="4" name="Slide Image Placeholder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1424" tIns="45712" rIns="91424" bIns="45712" rtlCol="0" anchor="ctr"/>
          <a:lstStyle/>
          <a:p>
            <a:endParaRPr lang="en-US" dirty="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24" tIns="45712" rIns="91424" bIns="457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7046"/>
          </a:xfrm>
          <a:prstGeom prst="rect">
            <a:avLst/>
          </a:prstGeom>
        </p:spPr>
        <p:txBody>
          <a:bodyPr vert="horz" lIns="91424" tIns="45712" rIns="91424" bIns="457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6738" y="9442154"/>
            <a:ext cx="2950475" cy="497046"/>
          </a:xfrm>
          <a:prstGeom prst="rect">
            <a:avLst/>
          </a:prstGeom>
        </p:spPr>
        <p:txBody>
          <a:bodyPr vert="horz" lIns="91424" tIns="45712" rIns="91424" bIns="45712" rtlCol="0" anchor="b"/>
          <a:lstStyle>
            <a:lvl1pPr algn="r">
              <a:defRPr sz="1200"/>
            </a:lvl1pPr>
          </a:lstStyle>
          <a:p>
            <a:fld id="{CAA2A421-727C-49B1-A098-B7277550379B}" type="slidenum">
              <a:rPr lang="en-US" smtClean="0"/>
              <a:pPr/>
              <a:t>‹Nr.›</a:t>
            </a:fld>
            <a:endParaRPr lang="en-US" dirty="0"/>
          </a:p>
        </p:txBody>
      </p:sp>
    </p:spTree>
    <p:extLst>
      <p:ext uri="{BB962C8B-B14F-4D97-AF65-F5344CB8AC3E}">
        <p14:creationId xmlns:p14="http://schemas.microsoft.com/office/powerpoint/2010/main" val="377810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559" indent="-228559">
              <a:buAutoNum type="arabicPeriod"/>
            </a:pPr>
            <a:endParaRPr lang="de-DE" dirty="0"/>
          </a:p>
        </p:txBody>
      </p:sp>
      <p:sp>
        <p:nvSpPr>
          <p:cNvPr id="4" name="Foliennummernplatzhalter 3"/>
          <p:cNvSpPr>
            <a:spLocks noGrp="1"/>
          </p:cNvSpPr>
          <p:nvPr>
            <p:ph type="sldNum" sz="quarter" idx="10"/>
          </p:nvPr>
        </p:nvSpPr>
        <p:spPr/>
        <p:txBody>
          <a:bodyPr/>
          <a:lstStyle/>
          <a:p>
            <a:fld id="{CAA2A421-727C-49B1-A098-B7277550379B}" type="slidenum">
              <a:rPr lang="en-US" smtClean="0"/>
              <a:pPr/>
              <a:t>2</a:t>
            </a:fld>
            <a:endParaRPr lang="en-US" dirty="0"/>
          </a:p>
        </p:txBody>
      </p:sp>
    </p:spTree>
    <p:extLst>
      <p:ext uri="{BB962C8B-B14F-4D97-AF65-F5344CB8AC3E}">
        <p14:creationId xmlns:p14="http://schemas.microsoft.com/office/powerpoint/2010/main" val="1791483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559" indent="-228559">
              <a:buAutoNum type="arabicPeriod"/>
            </a:pPr>
            <a:endParaRPr lang="de-DE" dirty="0"/>
          </a:p>
        </p:txBody>
      </p:sp>
      <p:sp>
        <p:nvSpPr>
          <p:cNvPr id="4" name="Foliennummernplatzhalter 3"/>
          <p:cNvSpPr>
            <a:spLocks noGrp="1"/>
          </p:cNvSpPr>
          <p:nvPr>
            <p:ph type="sldNum" sz="quarter" idx="10"/>
          </p:nvPr>
        </p:nvSpPr>
        <p:spPr/>
        <p:txBody>
          <a:bodyPr/>
          <a:lstStyle/>
          <a:p>
            <a:fld id="{CAA2A421-727C-49B1-A098-B7277550379B}" type="slidenum">
              <a:rPr lang="en-US" smtClean="0"/>
              <a:pPr/>
              <a:t>3</a:t>
            </a:fld>
            <a:endParaRPr lang="en-US" dirty="0"/>
          </a:p>
        </p:txBody>
      </p:sp>
    </p:spTree>
    <p:extLst>
      <p:ext uri="{BB962C8B-B14F-4D97-AF65-F5344CB8AC3E}">
        <p14:creationId xmlns:p14="http://schemas.microsoft.com/office/powerpoint/2010/main" val="657510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559" indent="-228559">
              <a:buAutoNum type="arabicPeriod"/>
            </a:pPr>
            <a:endParaRPr lang="de-DE" dirty="0"/>
          </a:p>
        </p:txBody>
      </p:sp>
      <p:sp>
        <p:nvSpPr>
          <p:cNvPr id="4" name="Foliennummernplatzhalter 3"/>
          <p:cNvSpPr>
            <a:spLocks noGrp="1"/>
          </p:cNvSpPr>
          <p:nvPr>
            <p:ph type="sldNum" sz="quarter" idx="10"/>
          </p:nvPr>
        </p:nvSpPr>
        <p:spPr/>
        <p:txBody>
          <a:bodyPr/>
          <a:lstStyle/>
          <a:p>
            <a:fld id="{CAA2A421-727C-49B1-A098-B7277550379B}" type="slidenum">
              <a:rPr lang="en-US" smtClean="0"/>
              <a:pPr/>
              <a:t>4</a:t>
            </a:fld>
            <a:endParaRPr lang="en-US" dirty="0"/>
          </a:p>
        </p:txBody>
      </p:sp>
    </p:spTree>
    <p:extLst>
      <p:ext uri="{BB962C8B-B14F-4D97-AF65-F5344CB8AC3E}">
        <p14:creationId xmlns:p14="http://schemas.microsoft.com/office/powerpoint/2010/main" val="2204619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559" indent="-228559">
              <a:buAutoNum type="arabicPeriod"/>
            </a:pPr>
            <a:endParaRPr lang="de-DE" dirty="0"/>
          </a:p>
        </p:txBody>
      </p:sp>
      <p:sp>
        <p:nvSpPr>
          <p:cNvPr id="4" name="Foliennummernplatzhalter 3"/>
          <p:cNvSpPr>
            <a:spLocks noGrp="1"/>
          </p:cNvSpPr>
          <p:nvPr>
            <p:ph type="sldNum" sz="quarter" idx="10"/>
          </p:nvPr>
        </p:nvSpPr>
        <p:spPr/>
        <p:txBody>
          <a:bodyPr/>
          <a:lstStyle/>
          <a:p>
            <a:fld id="{CAA2A421-727C-49B1-A098-B7277550379B}" type="slidenum">
              <a:rPr lang="en-US" smtClean="0"/>
              <a:pPr/>
              <a:t>5</a:t>
            </a:fld>
            <a:endParaRPr lang="en-US" dirty="0"/>
          </a:p>
        </p:txBody>
      </p:sp>
    </p:spTree>
    <p:extLst>
      <p:ext uri="{BB962C8B-B14F-4D97-AF65-F5344CB8AC3E}">
        <p14:creationId xmlns:p14="http://schemas.microsoft.com/office/powerpoint/2010/main" val="2687144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559" indent="-228559">
              <a:buAutoNum type="arabicPeriod"/>
            </a:pPr>
            <a:endParaRPr lang="de-DE" dirty="0"/>
          </a:p>
        </p:txBody>
      </p:sp>
      <p:sp>
        <p:nvSpPr>
          <p:cNvPr id="4" name="Foliennummernplatzhalter 3"/>
          <p:cNvSpPr>
            <a:spLocks noGrp="1"/>
          </p:cNvSpPr>
          <p:nvPr>
            <p:ph type="sldNum" sz="quarter" idx="10"/>
          </p:nvPr>
        </p:nvSpPr>
        <p:spPr/>
        <p:txBody>
          <a:bodyPr/>
          <a:lstStyle/>
          <a:p>
            <a:fld id="{CAA2A421-727C-49B1-A098-B7277550379B}" type="slidenum">
              <a:rPr lang="en-US" smtClean="0"/>
              <a:pPr/>
              <a:t>6</a:t>
            </a:fld>
            <a:endParaRPr lang="en-US" dirty="0"/>
          </a:p>
        </p:txBody>
      </p:sp>
    </p:spTree>
    <p:extLst>
      <p:ext uri="{BB962C8B-B14F-4D97-AF65-F5344CB8AC3E}">
        <p14:creationId xmlns:p14="http://schemas.microsoft.com/office/powerpoint/2010/main" val="1488178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559" indent="-228559">
              <a:buAutoNum type="arabicPeriod"/>
            </a:pPr>
            <a:endParaRPr lang="de-DE" dirty="0"/>
          </a:p>
        </p:txBody>
      </p:sp>
      <p:sp>
        <p:nvSpPr>
          <p:cNvPr id="4" name="Foliennummernplatzhalter 3"/>
          <p:cNvSpPr>
            <a:spLocks noGrp="1"/>
          </p:cNvSpPr>
          <p:nvPr>
            <p:ph type="sldNum" sz="quarter" idx="10"/>
          </p:nvPr>
        </p:nvSpPr>
        <p:spPr/>
        <p:txBody>
          <a:bodyPr/>
          <a:lstStyle/>
          <a:p>
            <a:fld id="{CAA2A421-727C-49B1-A098-B7277550379B}" type="slidenum">
              <a:rPr lang="en-US" smtClean="0"/>
              <a:pPr/>
              <a:t>7</a:t>
            </a:fld>
            <a:endParaRPr lang="en-US" dirty="0"/>
          </a:p>
        </p:txBody>
      </p:sp>
    </p:spTree>
    <p:extLst>
      <p:ext uri="{BB962C8B-B14F-4D97-AF65-F5344CB8AC3E}">
        <p14:creationId xmlns:p14="http://schemas.microsoft.com/office/powerpoint/2010/main" val="37537283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oleObject5.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7.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k_title blu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2031630719"/>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20951" name="think-cell Folie" r:id="rId4" imgW="360" imgH="360" progId="TCLayout.ActiveDocument.1">
                  <p:embed/>
                </p:oleObj>
              </mc:Choice>
              <mc:Fallback>
                <p:oleObj name="think-cell Folie" r:id="rId4" imgW="360" imgH="360" progId="TCLayout.ActiveDocument.1">
                  <p:embed/>
                  <p:pic>
                    <p:nvPicPr>
                      <p:cNvPr id="0" name="Picture 1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248"/>
            <a:ext cx="12192886" cy="6858000"/>
          </a:xfrm>
          <a:prstGeom prst="rect">
            <a:avLst/>
          </a:prstGeom>
        </p:spPr>
      </p:pic>
      <p:sp>
        <p:nvSpPr>
          <p:cNvPr id="2" name="Title 1"/>
          <p:cNvSpPr>
            <a:spLocks noGrp="1"/>
          </p:cNvSpPr>
          <p:nvPr>
            <p:ph type="ctrTitle" hasCustomPrompt="1"/>
          </p:nvPr>
        </p:nvSpPr>
        <p:spPr bwMode="gray">
          <a:xfrm>
            <a:off x="672000" y="810000"/>
            <a:ext cx="8932800" cy="1107996"/>
          </a:xfrm>
          <a:noFill/>
        </p:spPr>
        <p:txBody>
          <a:bodyPr anchor="t" anchorCtr="0"/>
          <a:lstStyle>
            <a:lvl1pPr>
              <a:defRPr sz="3600">
                <a:solidFill>
                  <a:schemeClr val="bg1"/>
                </a:solidFill>
                <a:latin typeface="+mn-lt"/>
              </a:defRPr>
            </a:lvl1pPr>
          </a:lstStyle>
          <a:p>
            <a:r>
              <a:rPr lang="en-US" dirty="0"/>
              <a:t>Concise title </a:t>
            </a:r>
            <a:br>
              <a:rPr lang="en-US" dirty="0"/>
            </a:br>
            <a:r>
              <a:rPr lang="en-US" dirty="0"/>
              <a:t>for presentation</a:t>
            </a:r>
          </a:p>
        </p:txBody>
      </p:sp>
      <p:sp>
        <p:nvSpPr>
          <p:cNvPr id="3" name="Subtitle 2"/>
          <p:cNvSpPr>
            <a:spLocks noGrp="1"/>
          </p:cNvSpPr>
          <p:nvPr>
            <p:ph type="subTitle" idx="1" hasCustomPrompt="1"/>
          </p:nvPr>
        </p:nvSpPr>
        <p:spPr bwMode="gray">
          <a:xfrm>
            <a:off x="672000" y="1990801"/>
            <a:ext cx="8932800" cy="276999"/>
          </a:xfrm>
          <a:noFill/>
        </p:spPr>
        <p:txBody>
          <a:bodyPr wrap="square">
            <a:spAutoFit/>
          </a:bodyPr>
          <a:lstStyle>
            <a:lvl1pPr marL="0" indent="0" algn="l">
              <a:spcBef>
                <a:spcPts val="0"/>
              </a:spcBef>
              <a:buNone/>
              <a:defRPr sz="18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Additional subline</a:t>
            </a:r>
          </a:p>
        </p:txBody>
      </p:sp>
      <p:sp>
        <p:nvSpPr>
          <p:cNvPr id="10" name="Text Placeholder 9"/>
          <p:cNvSpPr>
            <a:spLocks noGrp="1"/>
          </p:cNvSpPr>
          <p:nvPr>
            <p:ph type="body" sz="quarter" idx="10" hasCustomPrompt="1"/>
          </p:nvPr>
        </p:nvSpPr>
        <p:spPr bwMode="gray">
          <a:xfrm>
            <a:off x="672000" y="2710801"/>
            <a:ext cx="8932800" cy="430887"/>
          </a:xfrm>
          <a:noFill/>
        </p:spPr>
        <p:txBody>
          <a:bodyPr>
            <a:spAutoFit/>
          </a:bodyPr>
          <a:lstStyle>
            <a:lvl1pPr marL="0" indent="0">
              <a:spcBef>
                <a:spcPts val="0"/>
              </a:spcBef>
              <a:spcAft>
                <a:spcPts val="0"/>
              </a:spcAft>
              <a:buNone/>
              <a:defRPr sz="1400" baseline="0">
                <a:solidFill>
                  <a:schemeClr val="bg1"/>
                </a:solidFill>
              </a:defRPr>
            </a:lvl1pPr>
            <a:lvl2pPr marL="180000" indent="0">
              <a:buNone/>
              <a:defRPr sz="1400">
                <a:solidFill>
                  <a:schemeClr val="bg1"/>
                </a:solidFill>
              </a:defRPr>
            </a:lvl2pPr>
            <a:lvl3pPr marL="360000" indent="0">
              <a:buNone/>
              <a:defRPr sz="1400">
                <a:solidFill>
                  <a:schemeClr val="bg1"/>
                </a:solidFill>
              </a:defRPr>
            </a:lvl3pPr>
            <a:lvl4pPr marL="540000" indent="0">
              <a:buNone/>
              <a:defRPr sz="1400">
                <a:solidFill>
                  <a:schemeClr val="bg1"/>
                </a:solidFill>
              </a:defRPr>
            </a:lvl4pPr>
            <a:lvl5pPr marL="720000" indent="0">
              <a:buNone/>
              <a:defRPr sz="1400">
                <a:solidFill>
                  <a:schemeClr val="bg1"/>
                </a:solidFill>
              </a:defRPr>
            </a:lvl5pPr>
          </a:lstStyle>
          <a:p>
            <a:pPr lvl="0"/>
            <a:r>
              <a:rPr lang="en-US" dirty="0"/>
              <a:t>Date  |  Name of speaker</a:t>
            </a:r>
            <a:br>
              <a:rPr lang="en-US" dirty="0"/>
            </a:br>
            <a:r>
              <a:rPr lang="en-US" dirty="0"/>
              <a:t>Sender: </a:t>
            </a:r>
            <a:r>
              <a:rPr lang="en-US" dirty="0" err="1"/>
              <a:t>thyssenkrupp</a:t>
            </a:r>
            <a:r>
              <a:rPr lang="en-US" dirty="0"/>
              <a:t> + BA (optional additional management structure/not legal entity)</a:t>
            </a:r>
          </a:p>
        </p:txBody>
      </p:sp>
      <p:pic>
        <p:nvPicPr>
          <p:cNvPr id="7" name="Bild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72000" y="3602645"/>
            <a:ext cx="1860100" cy="486000"/>
          </a:xfrm>
          <a:prstGeom prst="rect">
            <a:avLst/>
          </a:prstGeom>
        </p:spPr>
      </p:pic>
    </p:spTree>
    <p:extLst>
      <p:ext uri="{BB962C8B-B14F-4D97-AF65-F5344CB8AC3E}">
        <p14:creationId xmlns:p14="http://schemas.microsoft.com/office/powerpoint/2010/main" val="1142489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k_title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3688359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21975" name="think-cell Folie" r:id="rId4" imgW="360" imgH="360" progId="TCLayout.ActiveDocument.1">
                  <p:embed/>
                </p:oleObj>
              </mc:Choice>
              <mc:Fallback>
                <p:oleObj name="think-cell Folie" r:id="rId4" imgW="360" imgH="360" progId="TCLayout.ActiveDocument.1">
                  <p:embed/>
                  <p:pic>
                    <p:nvPicPr>
                      <p:cNvPr id="0" name="Picture 1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248"/>
            <a:ext cx="12192886" cy="6858000"/>
          </a:xfrm>
          <a:prstGeom prst="rect">
            <a:avLst/>
          </a:prstGeom>
        </p:spPr>
      </p:pic>
      <p:sp>
        <p:nvSpPr>
          <p:cNvPr id="2" name="Title 1"/>
          <p:cNvSpPr>
            <a:spLocks noGrp="1"/>
          </p:cNvSpPr>
          <p:nvPr>
            <p:ph type="ctrTitle" hasCustomPrompt="1"/>
          </p:nvPr>
        </p:nvSpPr>
        <p:spPr bwMode="gray">
          <a:xfrm>
            <a:off x="672000" y="810000"/>
            <a:ext cx="8932800" cy="1107996"/>
          </a:xfrm>
          <a:noFill/>
        </p:spPr>
        <p:txBody>
          <a:bodyPr anchor="t" anchorCtr="0"/>
          <a:lstStyle>
            <a:lvl1pPr>
              <a:defRPr sz="3600">
                <a:solidFill>
                  <a:schemeClr val="accent5"/>
                </a:solidFill>
                <a:latin typeface="+mn-lt"/>
              </a:defRPr>
            </a:lvl1pPr>
          </a:lstStyle>
          <a:p>
            <a:r>
              <a:rPr lang="en-US" dirty="0"/>
              <a:t>Concise title </a:t>
            </a:r>
            <a:br>
              <a:rPr lang="en-US" dirty="0"/>
            </a:br>
            <a:r>
              <a:rPr lang="en-US" dirty="0"/>
              <a:t>for presentation</a:t>
            </a:r>
          </a:p>
        </p:txBody>
      </p:sp>
      <p:sp>
        <p:nvSpPr>
          <p:cNvPr id="3" name="Subtitle 2"/>
          <p:cNvSpPr>
            <a:spLocks noGrp="1"/>
          </p:cNvSpPr>
          <p:nvPr>
            <p:ph type="subTitle" idx="1" hasCustomPrompt="1"/>
          </p:nvPr>
        </p:nvSpPr>
        <p:spPr bwMode="gray">
          <a:xfrm>
            <a:off x="672000" y="1990801"/>
            <a:ext cx="8932800" cy="276999"/>
          </a:xfrm>
          <a:noFill/>
        </p:spPr>
        <p:txBody>
          <a:bodyPr>
            <a:spAutoFit/>
          </a:bodyPr>
          <a:lstStyle>
            <a:lvl1pPr marL="0" indent="0" algn="l">
              <a:spcBef>
                <a:spcPts val="0"/>
              </a:spcBef>
              <a:buNone/>
              <a:defRPr sz="1800">
                <a:solidFill>
                  <a:schemeClr val="accent5"/>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Additional subline</a:t>
            </a:r>
          </a:p>
        </p:txBody>
      </p:sp>
      <p:sp>
        <p:nvSpPr>
          <p:cNvPr id="10" name="Text Placeholder 9"/>
          <p:cNvSpPr>
            <a:spLocks noGrp="1"/>
          </p:cNvSpPr>
          <p:nvPr>
            <p:ph type="body" sz="quarter" idx="10" hasCustomPrompt="1"/>
          </p:nvPr>
        </p:nvSpPr>
        <p:spPr bwMode="gray">
          <a:xfrm>
            <a:off x="672000" y="2710801"/>
            <a:ext cx="8932800" cy="430887"/>
          </a:xfrm>
          <a:noFill/>
        </p:spPr>
        <p:txBody>
          <a:bodyPr>
            <a:spAutoFit/>
          </a:bodyPr>
          <a:lstStyle>
            <a:lvl1pPr marL="0" indent="0">
              <a:spcBef>
                <a:spcPts val="0"/>
              </a:spcBef>
              <a:spcAft>
                <a:spcPts val="0"/>
              </a:spcAft>
              <a:buNone/>
              <a:defRPr sz="1400" baseline="0">
                <a:solidFill>
                  <a:schemeClr val="accent5"/>
                </a:solidFill>
              </a:defRPr>
            </a:lvl1pPr>
            <a:lvl2pPr marL="180000" indent="0">
              <a:buNone/>
              <a:defRPr sz="1400">
                <a:solidFill>
                  <a:schemeClr val="bg1"/>
                </a:solidFill>
              </a:defRPr>
            </a:lvl2pPr>
            <a:lvl3pPr marL="360000" indent="0">
              <a:buNone/>
              <a:defRPr sz="1400">
                <a:solidFill>
                  <a:schemeClr val="bg1"/>
                </a:solidFill>
              </a:defRPr>
            </a:lvl3pPr>
            <a:lvl4pPr marL="540000" indent="0">
              <a:buNone/>
              <a:defRPr sz="1400">
                <a:solidFill>
                  <a:schemeClr val="bg1"/>
                </a:solidFill>
              </a:defRPr>
            </a:lvl4pPr>
            <a:lvl5pPr marL="720000" indent="0">
              <a:buNone/>
              <a:defRPr sz="1400">
                <a:solidFill>
                  <a:schemeClr val="bg1"/>
                </a:solidFill>
              </a:defRPr>
            </a:lvl5pPr>
          </a:lstStyle>
          <a:p>
            <a:pPr lvl="0"/>
            <a:r>
              <a:rPr lang="en-US" dirty="0"/>
              <a:t>Date  |  Name of speaker</a:t>
            </a:r>
            <a:br>
              <a:rPr lang="en-US" dirty="0"/>
            </a:br>
            <a:r>
              <a:rPr lang="en-US" dirty="0"/>
              <a:t>Sender: </a:t>
            </a:r>
            <a:r>
              <a:rPr lang="en-US" dirty="0" err="1"/>
              <a:t>thyssenkrupp</a:t>
            </a:r>
            <a:r>
              <a:rPr lang="en-US" dirty="0"/>
              <a:t> + BA (optional additional management structure/not legal entity)</a:t>
            </a:r>
          </a:p>
        </p:txBody>
      </p:sp>
      <p:pic>
        <p:nvPicPr>
          <p:cNvPr id="9" name="Grafik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74211" y="3584688"/>
            <a:ext cx="1860093" cy="486000"/>
          </a:xfrm>
          <a:prstGeom prst="rect">
            <a:avLst/>
          </a:prstGeom>
        </p:spPr>
      </p:pic>
    </p:spTree>
    <p:extLst>
      <p:ext uri="{BB962C8B-B14F-4D97-AF65-F5344CB8AC3E}">
        <p14:creationId xmlns:p14="http://schemas.microsoft.com/office/powerpoint/2010/main" val="1698410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719825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k_headline + tex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36735241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27093" name="think-cell Folie" r:id="rId4" imgW="360" imgH="360" progId="TCLayout.ActiveDocument.1">
                  <p:embed/>
                </p:oleObj>
              </mc:Choice>
              <mc:Fallback>
                <p:oleObj name="think-cell Folie" r:id="rId4" imgW="360" imgH="360" progId="TCLayout.ActiveDocument.1">
                  <p:embed/>
                  <p:pic>
                    <p:nvPicPr>
                      <p:cNvPr id="0" name="Picture 1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336000" y="259200"/>
            <a:ext cx="11520000" cy="338554"/>
          </a:xfrm>
        </p:spPr>
        <p:txBody>
          <a:bodyPr/>
          <a:lstStyle>
            <a:lvl1pPr>
              <a:defRPr baseline="0"/>
            </a:lvl1pPr>
          </a:lstStyle>
          <a:p>
            <a:r>
              <a:rPr lang="en-US" dirty="0"/>
              <a:t>Headline for max two lines tk Brand Blue (Subline one line only 18 pt grey)</a:t>
            </a:r>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Text Placeholder 8"/>
          <p:cNvSpPr>
            <a:spLocks noGrp="1"/>
          </p:cNvSpPr>
          <p:nvPr>
            <p:ph type="body" sz="quarter" idx="11" hasCustomPrompt="1"/>
          </p:nvPr>
        </p:nvSpPr>
        <p:spPr>
          <a:xfrm>
            <a:off x="335999" y="6163200"/>
            <a:ext cx="10704000" cy="144000"/>
          </a:xfrm>
        </p:spPr>
        <p:txBody>
          <a:bodyPr anchor="b"/>
          <a:lstStyle>
            <a:lvl1pPr marL="0" indent="0">
              <a:lnSpc>
                <a:spcPct val="100000"/>
              </a:lnSpc>
              <a:spcBef>
                <a:spcPts val="0"/>
              </a:spcBef>
              <a:buNone/>
              <a:defRPr sz="800" baseline="0"/>
            </a:lvl1pPr>
          </a:lstStyle>
          <a:p>
            <a:pPr lvl="0"/>
            <a:r>
              <a:rPr lang="en-US" dirty="0"/>
              <a:t>Placeholder for sources and footnote: footnotes are numbered (no *) </a:t>
            </a:r>
          </a:p>
        </p:txBody>
      </p:sp>
    </p:spTree>
    <p:extLst>
      <p:ext uri="{BB962C8B-B14F-4D97-AF65-F5344CB8AC3E}">
        <p14:creationId xmlns:p14="http://schemas.microsoft.com/office/powerpoint/2010/main" val="347449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k_headline + text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Headline for max two lines </a:t>
            </a:r>
            <a:r>
              <a:rPr lang="en-US" dirty="0" err="1"/>
              <a:t>tk</a:t>
            </a:r>
            <a:r>
              <a:rPr lang="en-US" dirty="0"/>
              <a:t> Brand Blue (Subline one line only 18 </a:t>
            </a:r>
            <a:r>
              <a:rPr lang="en-US" dirty="0" err="1"/>
              <a:t>pt</a:t>
            </a:r>
            <a:r>
              <a:rPr lang="en-US" dirty="0"/>
              <a:t> grey)</a:t>
            </a:r>
          </a:p>
        </p:txBody>
      </p:sp>
      <p:sp>
        <p:nvSpPr>
          <p:cNvPr id="3" name="Content Placeholder 2"/>
          <p:cNvSpPr>
            <a:spLocks noGrp="1"/>
          </p:cNvSpPr>
          <p:nvPr>
            <p:ph idx="1"/>
          </p:nvPr>
        </p:nvSpPr>
        <p:spPr>
          <a:xfrm>
            <a:off x="6331200" y="1522799"/>
            <a:ext cx="5519973" cy="4536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Text Placeholder 8"/>
          <p:cNvSpPr>
            <a:spLocks noGrp="1"/>
          </p:cNvSpPr>
          <p:nvPr>
            <p:ph type="body" sz="quarter" idx="11" hasCustomPrompt="1"/>
          </p:nvPr>
        </p:nvSpPr>
        <p:spPr>
          <a:xfrm>
            <a:off x="335999" y="6163200"/>
            <a:ext cx="10704000" cy="144000"/>
          </a:xfrm>
        </p:spPr>
        <p:txBody>
          <a:bodyPr anchor="b"/>
          <a:lstStyle>
            <a:lvl1pPr marL="0" indent="0">
              <a:lnSpc>
                <a:spcPct val="100000"/>
              </a:lnSpc>
              <a:spcBef>
                <a:spcPts val="0"/>
              </a:spcBef>
              <a:buNone/>
              <a:defRPr sz="800" baseline="0"/>
            </a:lvl1pPr>
          </a:lstStyle>
          <a:p>
            <a:pPr lvl="0"/>
            <a:r>
              <a:rPr lang="en-US" dirty="0"/>
              <a:t>Placeholder for sources and footnote: footnotes are numbered (no *) </a:t>
            </a:r>
          </a:p>
        </p:txBody>
      </p:sp>
    </p:spTree>
    <p:extLst>
      <p:ext uri="{BB962C8B-B14F-4D97-AF65-F5344CB8AC3E}">
        <p14:creationId xmlns:p14="http://schemas.microsoft.com/office/powerpoint/2010/main" val="86634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k_headlin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26551989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117" name="think-cell Folie" r:id="rId4" imgW="270" imgH="270" progId="TCLayout.ActiveDocument.1">
                  <p:embed/>
                </p:oleObj>
              </mc:Choice>
              <mc:Fallback>
                <p:oleObj name="think-cell Folie" r:id="rId4" imgW="270" imgH="270" progId="TCLayout.ActiveDocument.1">
                  <p:embed/>
                  <p:pic>
                    <p:nvPicPr>
                      <p:cNvPr id="0" name="Picture 1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p:txBody>
          <a:bodyPr/>
          <a:lstStyle/>
          <a:p>
            <a:r>
              <a:rPr lang="en-US" dirty="0"/>
              <a:t>Headline for max two lines </a:t>
            </a:r>
            <a:r>
              <a:rPr lang="en-US" dirty="0" err="1"/>
              <a:t>tk</a:t>
            </a:r>
            <a:r>
              <a:rPr lang="en-US" dirty="0"/>
              <a:t> Brand Blue (Subline one line only 18 </a:t>
            </a:r>
            <a:r>
              <a:rPr lang="en-US" dirty="0" err="1"/>
              <a:t>pt</a:t>
            </a:r>
            <a:r>
              <a:rPr lang="en-US" dirty="0"/>
              <a:t> grey)</a:t>
            </a:r>
          </a:p>
        </p:txBody>
      </p:sp>
      <p:sp>
        <p:nvSpPr>
          <p:cNvPr id="9" name="Text Placeholder 8"/>
          <p:cNvSpPr>
            <a:spLocks noGrp="1"/>
          </p:cNvSpPr>
          <p:nvPr>
            <p:ph type="body" sz="quarter" idx="11" hasCustomPrompt="1"/>
          </p:nvPr>
        </p:nvSpPr>
        <p:spPr>
          <a:xfrm>
            <a:off x="335999" y="6163200"/>
            <a:ext cx="10704000" cy="144000"/>
          </a:xfrm>
        </p:spPr>
        <p:txBody>
          <a:bodyPr anchor="b"/>
          <a:lstStyle>
            <a:lvl1pPr marL="0" indent="0">
              <a:lnSpc>
                <a:spcPct val="100000"/>
              </a:lnSpc>
              <a:spcBef>
                <a:spcPts val="0"/>
              </a:spcBef>
              <a:buNone/>
              <a:defRPr sz="800" baseline="0"/>
            </a:lvl1pPr>
          </a:lstStyle>
          <a:p>
            <a:pPr lvl="0"/>
            <a:r>
              <a:rPr lang="en-US" dirty="0"/>
              <a:t>Placeholder for sources and footnote: footnotes are numbered (no *) </a:t>
            </a:r>
          </a:p>
        </p:txBody>
      </p:sp>
    </p:spTree>
    <p:extLst>
      <p:ext uri="{BB962C8B-B14F-4D97-AF65-F5344CB8AC3E}">
        <p14:creationId xmlns:p14="http://schemas.microsoft.com/office/powerpoint/2010/main" val="2829558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k_headlin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41280586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9141" name="think-cell Folie" r:id="rId4" imgW="270" imgH="270" progId="TCLayout.ActiveDocument.1">
                  <p:embed/>
                </p:oleObj>
              </mc:Choice>
              <mc:Fallback>
                <p:oleObj name="think-cell Folie" r:id="rId4" imgW="270" imgH="270" progId="TCLayout.ActiveDocument.1">
                  <p:embed/>
                  <p:pic>
                    <p:nvPicPr>
                      <p:cNvPr id="0" name="Picture 1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56490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0"/>
            </p:custDataLst>
            <p:extLst>
              <p:ext uri="{D42A27DB-BD31-4B8C-83A1-F6EECF244321}">
                <p14:modId xmlns:p14="http://schemas.microsoft.com/office/powerpoint/2010/main" val="363963808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19927" name="think-cell Folie" r:id="rId11" imgW="360" imgH="360" progId="TCLayout.ActiveDocument.1">
                  <p:embed/>
                </p:oleObj>
              </mc:Choice>
              <mc:Fallback>
                <p:oleObj name="think-cell Folie" r:id="rId11" imgW="360" imgH="360" progId="TCLayout.ActiveDocument.1">
                  <p:embed/>
                  <p:pic>
                    <p:nvPicPr>
                      <p:cNvPr id="0" name="Picture 1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336000" y="259200"/>
            <a:ext cx="11520000" cy="338554"/>
          </a:xfrm>
          <a:prstGeom prst="rect">
            <a:avLst/>
          </a:prstGeom>
        </p:spPr>
        <p:txBody>
          <a:bodyPr vert="horz" lIns="0" tIns="0" rIns="0" bIns="0" rtlCol="0" anchor="t" anchorCtr="0">
            <a:spAutoFit/>
          </a:bodyPr>
          <a:lstStyle/>
          <a:p>
            <a:r>
              <a:rPr lang="de-DE"/>
              <a:t>Titelmasterformat durch Klicken bearbeiten</a:t>
            </a:r>
            <a:endParaRPr lang="en-US" dirty="0"/>
          </a:p>
        </p:txBody>
      </p:sp>
      <p:sp>
        <p:nvSpPr>
          <p:cNvPr id="3" name="Text Placeholder 2"/>
          <p:cNvSpPr>
            <a:spLocks noGrp="1"/>
          </p:cNvSpPr>
          <p:nvPr>
            <p:ph type="body" idx="1"/>
          </p:nvPr>
        </p:nvSpPr>
        <p:spPr>
          <a:xfrm>
            <a:off x="336000" y="1522799"/>
            <a:ext cx="11520000" cy="4536000"/>
          </a:xfrm>
          <a:prstGeom prst="rect">
            <a:avLst/>
          </a:prstGeom>
        </p:spPr>
        <p:txBody>
          <a:bodyPr vert="horz" lIns="0" tIns="0" rIns="0" bIns="0" rtlCol="0" anchor="t" anchorCtr="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4" name="Rechteck 13"/>
          <p:cNvSpPr>
            <a:spLocks/>
          </p:cNvSpPr>
          <p:nvPr userDrawn="1"/>
        </p:nvSpPr>
        <p:spPr>
          <a:xfrm>
            <a:off x="336000" y="6541362"/>
            <a:ext cx="252000" cy="110800"/>
          </a:xfrm>
          <a:prstGeom prst="rect">
            <a:avLst/>
          </a:prstGeom>
          <a:noFill/>
        </p:spPr>
        <p:txBody>
          <a:bodyPr wrap="none" lIns="0" tIns="0" rIns="0" bIns="0" rtlCol="0" anchor="b" anchorCtr="0">
            <a:noAutofit/>
          </a:bodyPr>
          <a:lstStyle/>
          <a:p>
            <a:pPr>
              <a:lnSpc>
                <a:spcPct val="90000"/>
              </a:lnSpc>
            </a:pPr>
            <a:fld id="{93956F12-A918-41A9-A38F-C36C1096EDCE}" type="slidenum">
              <a:rPr lang="de-DE" sz="800">
                <a:solidFill>
                  <a:srgbClr val="78879B"/>
                </a:solidFill>
              </a:rPr>
              <a:pPr>
                <a:lnSpc>
                  <a:spcPct val="90000"/>
                </a:lnSpc>
              </a:pPr>
              <a:t>‹Nr.›</a:t>
            </a:fld>
            <a:endParaRPr lang="de-DE" sz="800" dirty="0">
              <a:solidFill>
                <a:srgbClr val="78879B"/>
              </a:solidFill>
            </a:endParaRPr>
          </a:p>
        </p:txBody>
      </p:sp>
      <p:sp>
        <p:nvSpPr>
          <p:cNvPr id="15" name="Rechteck 14"/>
          <p:cNvSpPr>
            <a:spLocks/>
          </p:cNvSpPr>
          <p:nvPr userDrawn="1"/>
        </p:nvSpPr>
        <p:spPr>
          <a:xfrm>
            <a:off x="550713" y="6541362"/>
            <a:ext cx="7813539" cy="110800"/>
          </a:xfrm>
          <a:prstGeom prst="rect">
            <a:avLst/>
          </a:prstGeom>
          <a:noFill/>
        </p:spPr>
        <p:txBody>
          <a:bodyPr wrap="none" lIns="0" tIns="0" rIns="0" bIns="0" rtlCol="0" anchor="b" anchorCtr="0">
            <a:noAutofit/>
          </a:bodyPr>
          <a:lstStyle/>
          <a:p>
            <a:pPr>
              <a:lnSpc>
                <a:spcPct val="90000"/>
              </a:lnSpc>
            </a:pPr>
            <a:r>
              <a:rPr lang="de-DE" sz="800" dirty="0">
                <a:solidFill>
                  <a:srgbClr val="78879B"/>
                </a:solidFill>
              </a:rPr>
              <a:t>CO/HRM-OSH  |  we care 2021</a:t>
            </a:r>
          </a:p>
        </p:txBody>
      </p:sp>
      <p:pic>
        <p:nvPicPr>
          <p:cNvPr id="10" name="Grafik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515600" y="247538"/>
            <a:ext cx="1340400" cy="350216"/>
          </a:xfrm>
          <a:prstGeom prst="rect">
            <a:avLst/>
          </a:prstGeom>
        </p:spPr>
      </p:pic>
      <p:pic>
        <p:nvPicPr>
          <p:cNvPr id="13" name="Grafik 1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513331" y="6370012"/>
            <a:ext cx="342669" cy="342699"/>
          </a:xfrm>
          <a:prstGeom prst="rect">
            <a:avLst/>
          </a:prstGeom>
        </p:spPr>
      </p:pic>
    </p:spTree>
    <p:extLst>
      <p:ext uri="{BB962C8B-B14F-4D97-AF65-F5344CB8AC3E}">
        <p14:creationId xmlns:p14="http://schemas.microsoft.com/office/powerpoint/2010/main" val="72290873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4" r:id="rId3"/>
    <p:sldLayoutId id="2147483685" r:id="rId4"/>
    <p:sldLayoutId id="2147483686" r:id="rId5"/>
    <p:sldLayoutId id="2147483687" r:id="rId6"/>
    <p:sldLayoutId id="2147483688" r:id="rId7"/>
  </p:sldLayoutIdLst>
  <p:hf sldNum="0" hdr="0" ftr="0" dt="0"/>
  <p:txStyles>
    <p:titleStyle>
      <a:lvl1pPr algn="l" defTabSz="914400" rtl="0" eaLnBrk="1" latinLnBrk="0" hangingPunct="1">
        <a:spcBef>
          <a:spcPct val="0"/>
        </a:spcBef>
        <a:buNone/>
        <a:defRPr sz="2200" kern="1200">
          <a:solidFill>
            <a:schemeClr val="accent5"/>
          </a:solidFill>
          <a:latin typeface="+mn-lt"/>
          <a:ea typeface="+mj-ea"/>
          <a:cs typeface="+mj-cs"/>
        </a:defRPr>
      </a:lvl1pPr>
    </p:titleStyle>
    <p:bodyStyle>
      <a:lvl1pPr marL="180000" indent="-180000" algn="l" defTabSz="914400" rtl="0" eaLnBrk="1" latinLnBrk="0" hangingPunct="1">
        <a:spcBef>
          <a:spcPts val="1200"/>
        </a:spcBef>
        <a:spcAft>
          <a:spcPts val="0"/>
        </a:spcAft>
        <a:buClr>
          <a:schemeClr val="accent5"/>
        </a:buClr>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spcBef>
          <a:spcPts val="1200"/>
        </a:spcBef>
        <a:spcAft>
          <a:spcPts val="0"/>
        </a:spcAft>
        <a:buClr>
          <a:schemeClr val="accent5"/>
        </a:buClr>
        <a:buFont typeface="TKTypeMedium" panose="020B0606040502020204" pitchFamily="34" charset="0"/>
        <a:buChar char="−"/>
        <a:defRPr sz="1600" kern="1200">
          <a:solidFill>
            <a:schemeClr val="tx1"/>
          </a:solidFill>
          <a:latin typeface="+mn-lt"/>
          <a:ea typeface="+mn-ea"/>
          <a:cs typeface="+mn-cs"/>
        </a:defRPr>
      </a:lvl2pPr>
      <a:lvl3pPr marL="540000" indent="-180000" algn="l" defTabSz="914400" rtl="0" eaLnBrk="1" latinLnBrk="0" hangingPunct="1">
        <a:spcBef>
          <a:spcPts val="1200"/>
        </a:spcBef>
        <a:spcAft>
          <a:spcPts val="0"/>
        </a:spcAft>
        <a:buClr>
          <a:schemeClr val="accent5"/>
        </a:buClr>
        <a:buFont typeface="TKTypeMedium" panose="020B0606040502020204" pitchFamily="34" charset="0"/>
        <a:buChar char="−"/>
        <a:defRPr sz="1600" kern="1200">
          <a:solidFill>
            <a:schemeClr val="tx1"/>
          </a:solidFill>
          <a:latin typeface="+mn-lt"/>
          <a:ea typeface="+mn-ea"/>
          <a:cs typeface="+mn-cs"/>
        </a:defRPr>
      </a:lvl3pPr>
      <a:lvl4pPr marL="720000" indent="-180000" algn="l" defTabSz="914400" rtl="0" eaLnBrk="1" latinLnBrk="0" hangingPunct="1">
        <a:spcBef>
          <a:spcPts val="1200"/>
        </a:spcBef>
        <a:spcAft>
          <a:spcPts val="0"/>
        </a:spcAft>
        <a:buClr>
          <a:schemeClr val="accent5"/>
        </a:buClr>
        <a:buFont typeface="TKTypeMedium" panose="020B0606040502020204" pitchFamily="34" charset="0"/>
        <a:buChar char="−"/>
        <a:defRPr sz="1600" kern="1200">
          <a:solidFill>
            <a:schemeClr val="tx1"/>
          </a:solidFill>
          <a:latin typeface="+mn-lt"/>
          <a:ea typeface="+mn-ea"/>
          <a:cs typeface="+mn-cs"/>
        </a:defRPr>
      </a:lvl4pPr>
      <a:lvl5pPr marL="900000" indent="-180000" algn="l" defTabSz="914400" rtl="0" eaLnBrk="1" latinLnBrk="0" hangingPunct="1">
        <a:spcBef>
          <a:spcPts val="1200"/>
        </a:spcBef>
        <a:spcAft>
          <a:spcPts val="0"/>
        </a:spcAft>
        <a:buClr>
          <a:schemeClr val="accent5"/>
        </a:buClr>
        <a:buFont typeface="TKTypeMedium" panose="020B0606040502020204" pitchFamily="34" charset="0"/>
        <a:buChar char="−"/>
        <a:defRPr sz="1600" kern="1200">
          <a:solidFill>
            <a:schemeClr val="tx1"/>
          </a:solidFill>
          <a:latin typeface="+mn-lt"/>
          <a:ea typeface="+mn-ea"/>
          <a:cs typeface="+mn-cs"/>
        </a:defRPr>
      </a:lvl5pPr>
      <a:lvl6pPr marL="1080000" indent="-180000" algn="l" defTabSz="914400" rtl="0" eaLnBrk="1" latinLnBrk="0" hangingPunct="1">
        <a:spcBef>
          <a:spcPts val="1200"/>
        </a:spcBef>
        <a:spcAft>
          <a:spcPts val="0"/>
        </a:spcAft>
        <a:buClr>
          <a:schemeClr val="accent5"/>
        </a:buClr>
        <a:buFont typeface="TKTypeMedium" panose="020B0606040502020204" pitchFamily="34" charset="0"/>
        <a:buChar char="−"/>
        <a:defRPr sz="1600" kern="1200">
          <a:solidFill>
            <a:schemeClr val="tx1"/>
          </a:solidFill>
          <a:latin typeface="+mn-lt"/>
          <a:ea typeface="+mn-ea"/>
          <a:cs typeface="+mn-cs"/>
        </a:defRPr>
      </a:lvl6pPr>
      <a:lvl7pPr marL="1260000" indent="-180000" algn="l" defTabSz="914400" rtl="0" eaLnBrk="1" latinLnBrk="0" hangingPunct="1">
        <a:spcBef>
          <a:spcPts val="1200"/>
        </a:spcBef>
        <a:spcAft>
          <a:spcPts val="0"/>
        </a:spcAft>
        <a:buClr>
          <a:schemeClr val="accent5"/>
        </a:buClr>
        <a:buFont typeface="TKTypeMedium" panose="020B0606040502020204" pitchFamily="34" charset="0"/>
        <a:buChar char="−"/>
        <a:defRPr sz="1600" kern="1200">
          <a:solidFill>
            <a:schemeClr val="tx1"/>
          </a:solidFill>
          <a:latin typeface="+mn-lt"/>
          <a:ea typeface="+mn-ea"/>
          <a:cs typeface="+mn-cs"/>
        </a:defRPr>
      </a:lvl7pPr>
      <a:lvl8pPr marL="1440000" indent="-180000" algn="l" defTabSz="914400" rtl="0" eaLnBrk="1" latinLnBrk="0" hangingPunct="1">
        <a:spcBef>
          <a:spcPts val="1200"/>
        </a:spcBef>
        <a:spcAft>
          <a:spcPts val="0"/>
        </a:spcAft>
        <a:buClr>
          <a:schemeClr val="accent5"/>
        </a:buClr>
        <a:buFont typeface="TKTypeMedium" panose="020B0606040502020204" pitchFamily="34" charset="0"/>
        <a:buChar char="−"/>
        <a:defRPr sz="1600" kern="1200">
          <a:solidFill>
            <a:schemeClr val="tx1"/>
          </a:solidFill>
          <a:latin typeface="+mn-lt"/>
          <a:ea typeface="+mn-ea"/>
          <a:cs typeface="+mn-cs"/>
        </a:defRPr>
      </a:lvl8pPr>
      <a:lvl9pPr marL="1620000" indent="-180000" algn="l" defTabSz="914400" rtl="0" eaLnBrk="1" latinLnBrk="0" hangingPunct="1">
        <a:spcBef>
          <a:spcPts val="1200"/>
        </a:spcBef>
        <a:spcAft>
          <a:spcPts val="0"/>
        </a:spcAft>
        <a:buClr>
          <a:schemeClr val="accent5"/>
        </a:buClr>
        <a:buFont typeface="TKTypeMedium" panose="020B06060405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brandfactory.thyssenkrupp.info/konzernthemen/we-care" TargetMode="External"/><Relationship Id="rId3" Type="http://schemas.openxmlformats.org/officeDocument/2006/relationships/slideLayout" Target="../slideLayouts/slideLayout7.xml"/><Relationship Id="rId7" Type="http://schemas.openxmlformats.org/officeDocument/2006/relationships/image" Target="../media/image10.pn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9.emf"/><Relationship Id="rId5" Type="http://schemas.openxmlformats.org/officeDocument/2006/relationships/oleObject" Target="../embeddings/oleObject7.bin"/><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platzhalter 4" descr="PL_wecare2021_Poster_5Tipps_A3office.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r="5710"/>
          <a:stretch/>
        </p:blipFill>
        <p:spPr>
          <a:xfrm>
            <a:off x="-3064" y="0"/>
            <a:ext cx="12195064" cy="6858000"/>
          </a:xfrm>
          <a:prstGeom prst="rect">
            <a:avLst/>
          </a:prstGeom>
        </p:spPr>
      </p:pic>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5600" y="247538"/>
            <a:ext cx="1340400" cy="350216"/>
          </a:xfrm>
          <a:prstGeom prst="rect">
            <a:avLst/>
          </a:prstGeom>
        </p:spPr>
      </p:pic>
    </p:spTree>
    <p:extLst>
      <p:ext uri="{BB962C8B-B14F-4D97-AF65-F5344CB8AC3E}">
        <p14:creationId xmlns:p14="http://schemas.microsoft.com/office/powerpoint/2010/main" val="3259150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extLst>
              <p:ext uri="{D42A27DB-BD31-4B8C-83A1-F6EECF244321}">
                <p14:modId xmlns:p14="http://schemas.microsoft.com/office/powerpoint/2010/main" val="3192127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631" name="think-cell Folie" r:id="rId5" imgW="351" imgH="351" progId="TCLayout.ActiveDocument.1">
                  <p:embed/>
                </p:oleObj>
              </mc:Choice>
              <mc:Fallback>
                <p:oleObj name="think-cell Folie" r:id="rId5" imgW="351" imgH="35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25" name="Bildplatzhalter 4" descr="DE 5-mal-besser-drauf-Tipps-pl.pptx - PowerPoint"/>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9685392" y="-7478"/>
            <a:ext cx="2504092" cy="3571087"/>
          </a:xfrm>
          <a:prstGeom prst="rect">
            <a:avLst/>
          </a:prstGeom>
        </p:spPr>
      </p:pic>
      <p:sp>
        <p:nvSpPr>
          <p:cNvPr id="3" name="Titel 1"/>
          <p:cNvSpPr txBox="1">
            <a:spLocks/>
          </p:cNvSpPr>
          <p:nvPr/>
        </p:nvSpPr>
        <p:spPr>
          <a:xfrm>
            <a:off x="0" y="1228382"/>
            <a:ext cx="4443226" cy="467723"/>
          </a:xfrm>
          <a:prstGeom prst="rect">
            <a:avLst/>
          </a:prstGeom>
          <a:solidFill>
            <a:schemeClr val="accent5"/>
          </a:solidFill>
        </p:spPr>
        <p:txBody>
          <a:bodyPr vert="horz" wrap="square" lIns="648000" tIns="79200" rIns="252000" bIns="79200" rtlCol="0" anchor="t">
            <a:spAutoFit/>
          </a:bodyPr>
          <a:lstStyle>
            <a:lvl1pPr algn="l" defTabSz="914400" rtl="0" eaLnBrk="1" latinLnBrk="0" hangingPunct="1">
              <a:spcBef>
                <a:spcPct val="0"/>
              </a:spcBef>
              <a:spcAft>
                <a:spcPts val="0"/>
              </a:spcAft>
              <a:buNone/>
              <a:defRPr sz="3000" kern="1200" baseline="0">
                <a:solidFill>
                  <a:schemeClr val="bg1"/>
                </a:solidFill>
                <a:latin typeface="+mn-lt"/>
                <a:ea typeface="+mj-ea"/>
                <a:cs typeface="+mj-cs"/>
              </a:defRPr>
            </a:lvl1pPr>
          </a:lstStyle>
          <a:p>
            <a:r>
              <a:rPr lang="pl-PL" sz="2000" dirty="0">
                <a:latin typeface="TKTypeMedium" panose="020B0606040502020204" pitchFamily="34" charset="0"/>
              </a:rPr>
              <a:t>… które pomogą nam wszystkim</a:t>
            </a:r>
          </a:p>
        </p:txBody>
      </p:sp>
      <p:sp>
        <p:nvSpPr>
          <p:cNvPr id="13" name="Textfeld 12"/>
          <p:cNvSpPr txBox="1"/>
          <p:nvPr/>
        </p:nvSpPr>
        <p:spPr>
          <a:xfrm>
            <a:off x="4443226" y="5470165"/>
            <a:ext cx="8053177" cy="193899"/>
          </a:xfrm>
          <a:prstGeom prst="rect">
            <a:avLst/>
          </a:prstGeom>
          <a:noFill/>
        </p:spPr>
        <p:txBody>
          <a:bodyPr wrap="square" lIns="0" tIns="0" rIns="0" bIns="0" rtlCol="0" anchor="ctr">
            <a:spAutoFit/>
          </a:bodyPr>
          <a:lstStyle>
            <a:defPPr>
              <a:defRPr lang="en-US"/>
            </a:defPPr>
            <a:lvl1pPr>
              <a:lnSpc>
                <a:spcPct val="90000"/>
              </a:lnSpc>
              <a:spcBef>
                <a:spcPts val="600"/>
              </a:spcBef>
              <a:defRPr sz="1100"/>
            </a:lvl1pPr>
          </a:lstStyle>
          <a:p>
            <a:r>
              <a:rPr lang="pl-PL" sz="1400" dirty="0"/>
              <a:t>Koncentruj się na rozwiązaniach i drodze do przodu, </a:t>
            </a:r>
            <a:r>
              <a:rPr lang="pl-PL" sz="1400" dirty="0" smtClean="0"/>
              <a:t>a </a:t>
            </a:r>
            <a:r>
              <a:rPr lang="pl-PL" sz="1400" dirty="0"/>
              <a:t>nie na wałkowaniu problemów. </a:t>
            </a:r>
          </a:p>
        </p:txBody>
      </p:sp>
      <p:sp>
        <p:nvSpPr>
          <p:cNvPr id="15" name="Textfeld 14"/>
          <p:cNvSpPr txBox="1"/>
          <p:nvPr/>
        </p:nvSpPr>
        <p:spPr>
          <a:xfrm>
            <a:off x="4443226" y="2391799"/>
            <a:ext cx="8119392" cy="193899"/>
          </a:xfrm>
          <a:prstGeom prst="rect">
            <a:avLst/>
          </a:prstGeom>
          <a:noFill/>
        </p:spPr>
        <p:txBody>
          <a:bodyPr wrap="square" lIns="0" tIns="0" rIns="0" bIns="0" rtlCol="0" anchor="ctr">
            <a:spAutoFit/>
          </a:bodyPr>
          <a:lstStyle/>
          <a:p>
            <a:pPr>
              <a:lnSpc>
                <a:spcPct val="90000"/>
              </a:lnSpc>
              <a:spcBef>
                <a:spcPts val="600"/>
              </a:spcBef>
            </a:pPr>
            <a:r>
              <a:rPr lang="pl-PL" sz="1400" dirty="0"/>
              <a:t>Dbaj o Twoje relacje z rodziną, przyjaciółmi i kolegami.</a:t>
            </a:r>
          </a:p>
        </p:txBody>
      </p:sp>
      <p:sp>
        <p:nvSpPr>
          <p:cNvPr id="16" name="Textfeld 15"/>
          <p:cNvSpPr txBox="1"/>
          <p:nvPr/>
        </p:nvSpPr>
        <p:spPr>
          <a:xfrm>
            <a:off x="4443226" y="3159149"/>
            <a:ext cx="8158442" cy="193899"/>
          </a:xfrm>
          <a:prstGeom prst="rect">
            <a:avLst/>
          </a:prstGeom>
          <a:noFill/>
        </p:spPr>
        <p:txBody>
          <a:bodyPr wrap="square" lIns="0" tIns="0" rIns="0" bIns="0" rtlCol="0" anchor="ctr">
            <a:spAutoFit/>
          </a:bodyPr>
          <a:lstStyle/>
          <a:p>
            <a:pPr>
              <a:lnSpc>
                <a:spcPct val="90000"/>
              </a:lnSpc>
              <a:spcBef>
                <a:spcPts val="600"/>
              </a:spcBef>
            </a:pPr>
            <a:r>
              <a:rPr lang="pl-PL" sz="1400" dirty="0"/>
              <a:t>Utrzymuj aktywność fizyczną, ruszaj się i regularnie relaksuj. </a:t>
            </a:r>
          </a:p>
        </p:txBody>
      </p:sp>
      <p:sp>
        <p:nvSpPr>
          <p:cNvPr id="18" name="Textfeld 17"/>
          <p:cNvSpPr txBox="1"/>
          <p:nvPr/>
        </p:nvSpPr>
        <p:spPr>
          <a:xfrm>
            <a:off x="4443226" y="3926500"/>
            <a:ext cx="8122976" cy="193899"/>
          </a:xfrm>
          <a:prstGeom prst="rect">
            <a:avLst/>
          </a:prstGeom>
          <a:noFill/>
        </p:spPr>
        <p:txBody>
          <a:bodyPr wrap="square" lIns="0" tIns="0" rIns="0" bIns="0" rtlCol="0" anchor="ctr">
            <a:spAutoFit/>
          </a:bodyPr>
          <a:lstStyle>
            <a:defPPr>
              <a:defRPr lang="en-US"/>
            </a:defPPr>
            <a:lvl1pPr>
              <a:lnSpc>
                <a:spcPct val="90000"/>
              </a:lnSpc>
              <a:spcBef>
                <a:spcPts val="600"/>
              </a:spcBef>
              <a:defRPr sz="1100"/>
            </a:lvl1pPr>
          </a:lstStyle>
          <a:p>
            <a:r>
              <a:rPr lang="pl-PL" sz="1400" dirty="0"/>
              <a:t>Dziel się radością, złością, zmartwieniem, lękiem z innymi. </a:t>
            </a:r>
            <a:r>
              <a:rPr lang="pl-PL" sz="1400" dirty="0" smtClean="0"/>
              <a:t>Rozmowy </a:t>
            </a:r>
            <a:r>
              <a:rPr lang="pl-PL" sz="1400" dirty="0"/>
              <a:t>pomagają! </a:t>
            </a:r>
          </a:p>
        </p:txBody>
      </p:sp>
      <p:sp>
        <p:nvSpPr>
          <p:cNvPr id="19" name="Textfeld 18"/>
          <p:cNvSpPr txBox="1"/>
          <p:nvPr/>
        </p:nvSpPr>
        <p:spPr>
          <a:xfrm>
            <a:off x="4443226" y="4702167"/>
            <a:ext cx="8097281" cy="193899"/>
          </a:xfrm>
          <a:prstGeom prst="rect">
            <a:avLst/>
          </a:prstGeom>
          <a:noFill/>
        </p:spPr>
        <p:txBody>
          <a:bodyPr wrap="square" lIns="0" tIns="0" rIns="0" bIns="0" rtlCol="0" anchor="ctr">
            <a:spAutoFit/>
          </a:bodyPr>
          <a:lstStyle>
            <a:defPPr>
              <a:defRPr lang="en-US"/>
            </a:defPPr>
            <a:lvl1pPr>
              <a:lnSpc>
                <a:spcPct val="90000"/>
              </a:lnSpc>
              <a:spcBef>
                <a:spcPts val="600"/>
              </a:spcBef>
              <a:defRPr sz="1100"/>
            </a:lvl1pPr>
          </a:lstStyle>
          <a:p>
            <a:r>
              <a:rPr lang="pl-PL" sz="1400" dirty="0"/>
              <a:t>Dostrzegaj małe, pozytywne rzeczy w życiu, </a:t>
            </a:r>
            <a:r>
              <a:rPr lang="pl-PL" sz="1400" dirty="0" smtClean="0"/>
              <a:t>które </a:t>
            </a:r>
            <a:r>
              <a:rPr lang="pl-PL" sz="1400" dirty="0"/>
              <a:t>sprawiają radość i dają energię.</a:t>
            </a:r>
          </a:p>
        </p:txBody>
      </p:sp>
      <p:sp>
        <p:nvSpPr>
          <p:cNvPr id="14" name="Textfeld 13"/>
          <p:cNvSpPr txBox="1"/>
          <p:nvPr/>
        </p:nvSpPr>
        <p:spPr>
          <a:xfrm>
            <a:off x="673323" y="5373216"/>
            <a:ext cx="3600400" cy="387798"/>
          </a:xfrm>
          <a:prstGeom prst="rect">
            <a:avLst/>
          </a:prstGeom>
          <a:noFill/>
        </p:spPr>
        <p:txBody>
          <a:bodyPr wrap="square" lIns="0" tIns="0" rIns="0" bIns="0" rtlCol="0" anchor="ctr">
            <a:spAutoFit/>
          </a:bodyPr>
          <a:lstStyle/>
          <a:p>
            <a:pPr>
              <a:lnSpc>
                <a:spcPct val="90000"/>
              </a:lnSpc>
              <a:spcBef>
                <a:spcPts val="600"/>
              </a:spcBef>
            </a:pPr>
            <a:r>
              <a:rPr lang="pl-PL" sz="2800" dirty="0">
                <a:solidFill>
                  <a:schemeClr val="accent6"/>
                </a:solidFill>
              </a:rPr>
              <a:t>#5 </a:t>
            </a:r>
            <a:r>
              <a:rPr lang="pl-PL" sz="2800" dirty="0">
                <a:solidFill>
                  <a:schemeClr val="accent5"/>
                </a:solidFill>
              </a:rPr>
              <a:t>Szukaj rozwiązań</a:t>
            </a:r>
          </a:p>
        </p:txBody>
      </p:sp>
      <p:sp>
        <p:nvSpPr>
          <p:cNvPr id="20" name="Textfeld 19"/>
          <p:cNvSpPr txBox="1"/>
          <p:nvPr/>
        </p:nvSpPr>
        <p:spPr>
          <a:xfrm>
            <a:off x="623392" y="3060776"/>
            <a:ext cx="3924436" cy="387798"/>
          </a:xfrm>
          <a:prstGeom prst="rect">
            <a:avLst/>
          </a:prstGeom>
          <a:noFill/>
        </p:spPr>
        <p:txBody>
          <a:bodyPr wrap="square" lIns="0" tIns="0" rIns="0" bIns="0" rtlCol="0" anchor="ctr">
            <a:spAutoFit/>
          </a:bodyPr>
          <a:lstStyle/>
          <a:p>
            <a:pPr>
              <a:lnSpc>
                <a:spcPct val="90000"/>
              </a:lnSpc>
              <a:spcBef>
                <a:spcPts val="600"/>
              </a:spcBef>
            </a:pPr>
            <a:r>
              <a:rPr lang="pl-PL" sz="2800" dirty="0">
                <a:solidFill>
                  <a:schemeClr val="accent6"/>
                </a:solidFill>
              </a:rPr>
              <a:t>#2 </a:t>
            </a:r>
            <a:r>
              <a:rPr lang="pl-PL" sz="2800" spc="-100" dirty="0">
                <a:solidFill>
                  <a:schemeClr val="accent5"/>
                </a:solidFill>
              </a:rPr>
              <a:t>Podtrzymuj aktywność</a:t>
            </a:r>
          </a:p>
        </p:txBody>
      </p:sp>
      <p:sp>
        <p:nvSpPr>
          <p:cNvPr id="21" name="Textfeld 20"/>
          <p:cNvSpPr txBox="1"/>
          <p:nvPr/>
        </p:nvSpPr>
        <p:spPr>
          <a:xfrm>
            <a:off x="623392" y="2289963"/>
            <a:ext cx="3650331" cy="387798"/>
          </a:xfrm>
          <a:prstGeom prst="rect">
            <a:avLst/>
          </a:prstGeom>
          <a:noFill/>
        </p:spPr>
        <p:txBody>
          <a:bodyPr wrap="square" lIns="0" tIns="0" rIns="0" bIns="0" rtlCol="0" anchor="ctr">
            <a:spAutoFit/>
          </a:bodyPr>
          <a:lstStyle/>
          <a:p>
            <a:pPr>
              <a:lnSpc>
                <a:spcPct val="90000"/>
              </a:lnSpc>
              <a:spcBef>
                <a:spcPts val="600"/>
              </a:spcBef>
            </a:pPr>
            <a:r>
              <a:rPr lang="pl-PL" sz="2800" dirty="0">
                <a:solidFill>
                  <a:schemeClr val="accent6"/>
                </a:solidFill>
              </a:rPr>
              <a:t>#1 </a:t>
            </a:r>
            <a:r>
              <a:rPr lang="pl-PL" sz="2800" dirty="0">
                <a:solidFill>
                  <a:schemeClr val="accent5"/>
                </a:solidFill>
              </a:rPr>
              <a:t>Utrzymuj kontakty</a:t>
            </a:r>
          </a:p>
        </p:txBody>
      </p:sp>
      <p:sp>
        <p:nvSpPr>
          <p:cNvPr id="22" name="Textfeld 21"/>
          <p:cNvSpPr txBox="1"/>
          <p:nvPr/>
        </p:nvSpPr>
        <p:spPr>
          <a:xfrm>
            <a:off x="673323" y="3831589"/>
            <a:ext cx="3600400" cy="387798"/>
          </a:xfrm>
          <a:prstGeom prst="rect">
            <a:avLst/>
          </a:prstGeom>
          <a:noFill/>
        </p:spPr>
        <p:txBody>
          <a:bodyPr wrap="square" lIns="0" tIns="0" rIns="0" bIns="0" rtlCol="0" anchor="ctr">
            <a:spAutoFit/>
          </a:bodyPr>
          <a:lstStyle/>
          <a:p>
            <a:pPr>
              <a:lnSpc>
                <a:spcPct val="90000"/>
              </a:lnSpc>
              <a:spcBef>
                <a:spcPts val="600"/>
              </a:spcBef>
            </a:pPr>
            <a:r>
              <a:rPr lang="pl-PL" sz="2800" dirty="0">
                <a:solidFill>
                  <a:schemeClr val="accent6"/>
                </a:solidFill>
              </a:rPr>
              <a:t>#3 </a:t>
            </a:r>
            <a:r>
              <a:rPr lang="pl-PL" sz="2800" dirty="0">
                <a:solidFill>
                  <a:schemeClr val="accent5"/>
                </a:solidFill>
              </a:rPr>
              <a:t>Mów otwarcie</a:t>
            </a:r>
          </a:p>
        </p:txBody>
      </p:sp>
      <p:sp>
        <p:nvSpPr>
          <p:cNvPr id="23" name="Textfeld 22"/>
          <p:cNvSpPr txBox="1"/>
          <p:nvPr/>
        </p:nvSpPr>
        <p:spPr>
          <a:xfrm>
            <a:off x="673323" y="4602402"/>
            <a:ext cx="3600400" cy="387798"/>
          </a:xfrm>
          <a:prstGeom prst="rect">
            <a:avLst/>
          </a:prstGeom>
          <a:noFill/>
        </p:spPr>
        <p:txBody>
          <a:bodyPr wrap="square" lIns="0" tIns="0" rIns="0" bIns="0" rtlCol="0" anchor="ctr">
            <a:spAutoFit/>
          </a:bodyPr>
          <a:lstStyle/>
          <a:p>
            <a:pPr>
              <a:lnSpc>
                <a:spcPct val="90000"/>
              </a:lnSpc>
              <a:spcBef>
                <a:spcPts val="600"/>
              </a:spcBef>
            </a:pPr>
            <a:r>
              <a:rPr lang="pl-PL" sz="2800" dirty="0">
                <a:solidFill>
                  <a:schemeClr val="accent6"/>
                </a:solidFill>
              </a:rPr>
              <a:t>#4 </a:t>
            </a:r>
            <a:r>
              <a:rPr lang="pl-PL" sz="2800" dirty="0">
                <a:solidFill>
                  <a:schemeClr val="accent5"/>
                </a:solidFill>
              </a:rPr>
              <a:t>Myśl pozytywnie</a:t>
            </a:r>
          </a:p>
        </p:txBody>
      </p:sp>
      <p:sp>
        <p:nvSpPr>
          <p:cNvPr id="27" name="Textplatzhalter 24"/>
          <p:cNvSpPr txBox="1">
            <a:spLocks/>
          </p:cNvSpPr>
          <p:nvPr/>
        </p:nvSpPr>
        <p:spPr>
          <a:xfrm>
            <a:off x="0" y="584684"/>
            <a:ext cx="6384032" cy="590834"/>
          </a:xfrm>
          <a:prstGeom prst="rect">
            <a:avLst/>
          </a:prstGeom>
          <a:solidFill>
            <a:schemeClr val="accent5"/>
          </a:solidFill>
        </p:spPr>
        <p:txBody>
          <a:bodyPr vert="horz" wrap="square" lIns="324000" tIns="79200" rIns="252000" bIns="79200" rtlCol="0" anchor="b" anchorCtr="0">
            <a:spAutoFit/>
          </a:bodyPr>
          <a:lstStyle>
            <a:defPPr>
              <a:defRPr lang="en-US"/>
            </a:defPPr>
            <a:lvl1pPr>
              <a:spcBef>
                <a:spcPct val="0"/>
              </a:spcBef>
              <a:buNone/>
              <a:defRPr sz="3600">
                <a:solidFill>
                  <a:schemeClr val="bg1"/>
                </a:solidFill>
                <a:ea typeface="+mj-ea"/>
                <a:cs typeface="+mj-cs"/>
              </a:defRPr>
            </a:lvl1pPr>
          </a:lstStyle>
          <a:p>
            <a:pPr>
              <a:spcBef>
                <a:spcPts val="0"/>
              </a:spcBef>
              <a:spcAft>
                <a:spcPts val="1200"/>
              </a:spcAft>
              <a:buClr>
                <a:srgbClr val="B0BAC4"/>
              </a:buClr>
            </a:pPr>
            <a:r>
              <a:rPr lang="pl-PL" sz="2800" dirty="0">
                <a:latin typeface="TKTypeMedium" panose="020B0606040502020204" pitchFamily="34" charset="0"/>
              </a:rPr>
              <a:t>#howareyou: </a:t>
            </a:r>
            <a:r>
              <a:rPr lang="pl-PL" sz="2800" dirty="0"/>
              <a:t>Pięć dobrych wskazówek</a:t>
            </a:r>
          </a:p>
        </p:txBody>
      </p:sp>
      <p:sp>
        <p:nvSpPr>
          <p:cNvPr id="24" name="SegmentLabelxxTechnology"/>
          <p:cNvSpPr>
            <a:spLocks noChangeArrowheads="1"/>
          </p:cNvSpPr>
          <p:nvPr/>
        </p:nvSpPr>
        <p:spPr bwMode="auto">
          <a:xfrm>
            <a:off x="9254470" y="1048696"/>
            <a:ext cx="2935014" cy="198380"/>
          </a:xfrm>
          <a:prstGeom prst="rect">
            <a:avLst/>
          </a:prstGeom>
          <a:solidFill>
            <a:schemeClr val="accent6"/>
          </a:solidFill>
          <a:ln>
            <a:noFill/>
          </a:ln>
          <a:effectLst/>
          <a:extLst/>
        </p:spPr>
        <p:txBody>
          <a:bodyPr wrap="square" lIns="36000" r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800" dirty="0">
                <a:solidFill>
                  <a:schemeClr val="bg1"/>
                </a:solidFill>
                <a:hlinkClick r:id="rId8"/>
              </a:rPr>
              <a:t>https://brandfactory.thyssenkrupp.info/konzernthemen/we-care</a:t>
            </a:r>
            <a:endParaRPr lang="de-DE" sz="800" dirty="0" smtClean="0">
              <a:solidFill>
                <a:schemeClr val="bg1"/>
              </a:solidFill>
              <a:latin typeface="TKTypeMedium"/>
            </a:endParaRPr>
          </a:p>
        </p:txBody>
      </p:sp>
    </p:spTree>
    <p:extLst>
      <p:ext uri="{BB962C8B-B14F-4D97-AF65-F5344CB8AC3E}">
        <p14:creationId xmlns:p14="http://schemas.microsoft.com/office/powerpoint/2010/main" val="1159860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0" y="985290"/>
            <a:ext cx="3215680" cy="436946"/>
          </a:xfrm>
          <a:prstGeom prst="rect">
            <a:avLst/>
          </a:prstGeom>
          <a:solidFill>
            <a:schemeClr val="accent5"/>
          </a:solidFill>
        </p:spPr>
        <p:txBody>
          <a:bodyPr vert="horz" wrap="square" lIns="648000" tIns="79200" rIns="252000" bIns="79200" rtlCol="0" anchor="t">
            <a:spAutoFit/>
          </a:bodyPr>
          <a:lstStyle>
            <a:lvl1pPr algn="l" defTabSz="914400" rtl="0" eaLnBrk="1" latinLnBrk="0" hangingPunct="1">
              <a:spcBef>
                <a:spcPct val="0"/>
              </a:spcBef>
              <a:spcAft>
                <a:spcPts val="0"/>
              </a:spcAft>
              <a:buNone/>
              <a:defRPr sz="3000" kern="1200" baseline="0">
                <a:solidFill>
                  <a:schemeClr val="bg1"/>
                </a:solidFill>
                <a:latin typeface="+mn-lt"/>
                <a:ea typeface="+mj-ea"/>
                <a:cs typeface="+mj-cs"/>
              </a:defRPr>
            </a:lvl1pPr>
          </a:lstStyle>
          <a:p>
            <a:pPr>
              <a:lnSpc>
                <a:spcPct val="90000"/>
              </a:lnSpc>
              <a:spcBef>
                <a:spcPts val="600"/>
              </a:spcBef>
            </a:pPr>
            <a:r>
              <a:rPr lang="pl-PL" sz="2000" dirty="0"/>
              <a:t>#1 Utrzymuj kontakty </a:t>
            </a:r>
          </a:p>
        </p:txBody>
      </p:sp>
      <p:sp>
        <p:nvSpPr>
          <p:cNvPr id="6" name="Textfeld 5"/>
          <p:cNvSpPr txBox="1"/>
          <p:nvPr/>
        </p:nvSpPr>
        <p:spPr>
          <a:xfrm>
            <a:off x="433242" y="1916832"/>
            <a:ext cx="3600400" cy="387798"/>
          </a:xfrm>
          <a:prstGeom prst="rect">
            <a:avLst/>
          </a:prstGeom>
          <a:noFill/>
        </p:spPr>
        <p:txBody>
          <a:bodyPr wrap="square" lIns="0" tIns="0" rIns="0" bIns="0" rtlCol="0" anchor="ctr">
            <a:spAutoFit/>
          </a:bodyPr>
          <a:lstStyle/>
          <a:p>
            <a:pPr>
              <a:lnSpc>
                <a:spcPct val="90000"/>
              </a:lnSpc>
              <a:spcBef>
                <a:spcPts val="600"/>
              </a:spcBef>
            </a:pPr>
            <a:r>
              <a:rPr lang="pl-PL" sz="2800" dirty="0">
                <a:solidFill>
                  <a:schemeClr val="accent6"/>
                </a:solidFill>
              </a:rPr>
              <a:t>#1 </a:t>
            </a:r>
            <a:r>
              <a:rPr lang="pl-PL" sz="2800" dirty="0">
                <a:solidFill>
                  <a:schemeClr val="accent5"/>
                </a:solidFill>
              </a:rPr>
              <a:t>Utrzymuj kontakty</a:t>
            </a:r>
          </a:p>
        </p:txBody>
      </p:sp>
      <p:sp>
        <p:nvSpPr>
          <p:cNvPr id="15" name="Textfeld 14"/>
          <p:cNvSpPr txBox="1"/>
          <p:nvPr/>
        </p:nvSpPr>
        <p:spPr>
          <a:xfrm>
            <a:off x="4115780" y="2024844"/>
            <a:ext cx="8172000" cy="249299"/>
          </a:xfrm>
          <a:prstGeom prst="rect">
            <a:avLst/>
          </a:prstGeom>
          <a:noFill/>
        </p:spPr>
        <p:txBody>
          <a:bodyPr wrap="square" lIns="0" tIns="0" rIns="0" bIns="0" rtlCol="0" anchor="ctr">
            <a:spAutoFit/>
          </a:bodyPr>
          <a:lstStyle/>
          <a:p>
            <a:pPr>
              <a:lnSpc>
                <a:spcPct val="90000"/>
              </a:lnSpc>
              <a:spcBef>
                <a:spcPts val="600"/>
              </a:spcBef>
            </a:pPr>
            <a:r>
              <a:rPr lang="pl-PL" dirty="0"/>
              <a:t>Dbaj o Twoje relacje z rodziną, przyjaciółmi i kolegami.</a:t>
            </a:r>
          </a:p>
        </p:txBody>
      </p:sp>
      <p:sp>
        <p:nvSpPr>
          <p:cNvPr id="2" name="Textfeld 1"/>
          <p:cNvSpPr txBox="1"/>
          <p:nvPr/>
        </p:nvSpPr>
        <p:spPr>
          <a:xfrm>
            <a:off x="433243" y="2385175"/>
            <a:ext cx="6274825" cy="1508105"/>
          </a:xfrm>
          <a:prstGeom prst="rect">
            <a:avLst/>
          </a:prstGeom>
          <a:noFill/>
        </p:spPr>
        <p:txBody>
          <a:bodyPr wrap="square" lIns="0" tIns="0" rIns="0" bIns="0" rtlCol="0" anchor="ctr">
            <a:spAutoFit/>
          </a:bodyPr>
          <a:lstStyle/>
          <a:p>
            <a:pPr fontAlgn="base"/>
            <a:r>
              <a:rPr lang="pl-PL" sz="1400" dirty="0"/>
              <a:t>Jesteśmy istotami społecznymi i potrzebujemy relacji i związków z innymi. Ważne jest, abyśmy mieli ludzi, z którymi dobrze czujemy się i którzy maja na nas dobry wpływ. Dlatego musimy utrzymywać kontakty. W szczególności wtedy, kiedy codzienność staje się niespokojna i gwałtowna, dobre jest świadomie poświęcić czas na bycie z rodziną i przyjaciółmi. Nie muszą to być długie spotkania. Także krótką rozmową telefoniczną lub miłą wiadomością możemy ofiarować naszą uważność. </a:t>
            </a:r>
          </a:p>
        </p:txBody>
      </p:sp>
      <p:sp>
        <p:nvSpPr>
          <p:cNvPr id="4" name="Wolkenförmige Legende 3"/>
          <p:cNvSpPr/>
          <p:nvPr/>
        </p:nvSpPr>
        <p:spPr>
          <a:xfrm>
            <a:off x="7238175" y="2898019"/>
            <a:ext cx="4439531" cy="3139023"/>
          </a:xfrm>
          <a:prstGeom prst="cloudCallout">
            <a:avLst>
              <a:gd name="adj1" fmla="val 56388"/>
              <a:gd name="adj2" fmla="val 4987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fontAlgn="base"/>
            <a:r>
              <a:rPr lang="pl-PL" sz="1600" dirty="0"/>
              <a:t>Pomyśl o miłych ludziach  </a:t>
            </a:r>
            <a:br>
              <a:rPr lang="pl-PL" sz="1600" dirty="0"/>
            </a:br>
            <a:r>
              <a:rPr lang="pl-PL" sz="1600" dirty="0"/>
              <a:t>w Twoim otoczeniu. Być może z niektórymi już od dłuższego czasu nie miałaś/miałeś żadnego kontaktu. Kiedy ostatnio zapytałaś/zapytałeś ich, jak się mają? </a:t>
            </a:r>
          </a:p>
        </p:txBody>
      </p:sp>
      <p:sp>
        <p:nvSpPr>
          <p:cNvPr id="5" name="Textfeld 4"/>
          <p:cNvSpPr txBox="1"/>
          <p:nvPr/>
        </p:nvSpPr>
        <p:spPr>
          <a:xfrm>
            <a:off x="433242" y="4102506"/>
            <a:ext cx="6562858" cy="658642"/>
          </a:xfrm>
          <a:prstGeom prst="rect">
            <a:avLst/>
          </a:prstGeom>
          <a:noFill/>
        </p:spPr>
        <p:txBody>
          <a:bodyPr wrap="square" lIns="0" tIns="0" rIns="0" bIns="0" rtlCol="0" anchor="ctr">
            <a:spAutoFit/>
          </a:bodyPr>
          <a:lstStyle/>
          <a:p>
            <a:pPr>
              <a:lnSpc>
                <a:spcPct val="90000"/>
              </a:lnSpc>
              <a:spcBef>
                <a:spcPts val="600"/>
              </a:spcBef>
            </a:pPr>
            <a:r>
              <a:rPr lang="pl-PL" sz="1400" dirty="0">
                <a:solidFill>
                  <a:schemeClr val="accent5"/>
                </a:solidFill>
              </a:rPr>
              <a:t>Małe zadanie na zwykły dzień:</a:t>
            </a:r>
          </a:p>
          <a:p>
            <a:pPr>
              <a:lnSpc>
                <a:spcPct val="90000"/>
              </a:lnSpc>
              <a:spcBef>
                <a:spcPts val="600"/>
              </a:spcBef>
            </a:pPr>
            <a:r>
              <a:rPr lang="pl-PL" sz="1400" dirty="0">
                <a:solidFill>
                  <a:srgbClr val="4B5564"/>
                </a:solidFill>
              </a:rPr>
              <a:t>Wyślij wiadomość lub pocztówkę do kogoś, z kim od dłuższego czasu nie miałaś/miałeś kontaktu.  </a:t>
            </a:r>
            <a:endParaRPr lang="pl-PL" sz="1400" dirty="0">
              <a:solidFill>
                <a:schemeClr val="accent5"/>
              </a:solidFill>
            </a:endParaRPr>
          </a:p>
        </p:txBody>
      </p:sp>
      <p:sp>
        <p:nvSpPr>
          <p:cNvPr id="7" name="Rechteck 6"/>
          <p:cNvSpPr/>
          <p:nvPr/>
        </p:nvSpPr>
        <p:spPr>
          <a:xfrm>
            <a:off x="331489" y="4977172"/>
            <a:ext cx="6664611" cy="480131"/>
          </a:xfrm>
          <a:prstGeom prst="rect">
            <a:avLst/>
          </a:prstGeom>
        </p:spPr>
        <p:txBody>
          <a:bodyPr wrap="square">
            <a:spAutoFit/>
          </a:bodyPr>
          <a:lstStyle/>
          <a:p>
            <a:pPr>
              <a:lnSpc>
                <a:spcPct val="90000"/>
              </a:lnSpc>
              <a:spcBef>
                <a:spcPts val="600"/>
              </a:spcBef>
            </a:pPr>
            <a:r>
              <a:rPr lang="pl-PL" sz="1400" i="1" dirty="0">
                <a:solidFill>
                  <a:srgbClr val="4B5564"/>
                </a:solidFill>
              </a:rPr>
              <a:t>Jaki był Twój pomysł? (np. wysłanie pocztówki, napisanie listu, podarowanie kwiatów)</a:t>
            </a:r>
          </a:p>
        </p:txBody>
      </p:sp>
      <p:sp>
        <p:nvSpPr>
          <p:cNvPr id="9" name="Rechteck 8"/>
          <p:cNvSpPr/>
          <p:nvPr/>
        </p:nvSpPr>
        <p:spPr>
          <a:xfrm>
            <a:off x="433242" y="5445224"/>
            <a:ext cx="6562858" cy="4468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600"/>
              </a:spcBef>
              <a:spcAft>
                <a:spcPts val="0"/>
              </a:spcAft>
            </a:pPr>
            <a:endParaRPr lang="pl-PL" sz="1600" dirty="0">
              <a:ln>
                <a:noFill/>
              </a:ln>
              <a:solidFill>
                <a:schemeClr val="tx1"/>
              </a:solidFill>
            </a:endParaRPr>
          </a:p>
        </p:txBody>
      </p:sp>
      <p:sp>
        <p:nvSpPr>
          <p:cNvPr id="12" name="Textplatzhalter 24"/>
          <p:cNvSpPr txBox="1">
            <a:spLocks/>
          </p:cNvSpPr>
          <p:nvPr/>
        </p:nvSpPr>
        <p:spPr>
          <a:xfrm>
            <a:off x="3308" y="328902"/>
            <a:ext cx="6384032" cy="590834"/>
          </a:xfrm>
          <a:prstGeom prst="rect">
            <a:avLst/>
          </a:prstGeom>
          <a:solidFill>
            <a:schemeClr val="accent5"/>
          </a:solidFill>
        </p:spPr>
        <p:txBody>
          <a:bodyPr vert="horz" wrap="square" lIns="324000" tIns="79200" rIns="252000" bIns="79200" rtlCol="0" anchor="b" anchorCtr="0">
            <a:spAutoFit/>
          </a:bodyPr>
          <a:lstStyle>
            <a:defPPr>
              <a:defRPr lang="en-US"/>
            </a:defPPr>
            <a:lvl1pPr>
              <a:spcBef>
                <a:spcPct val="0"/>
              </a:spcBef>
              <a:buNone/>
              <a:defRPr sz="3600">
                <a:solidFill>
                  <a:schemeClr val="bg1"/>
                </a:solidFill>
                <a:ea typeface="+mj-ea"/>
                <a:cs typeface="+mj-cs"/>
              </a:defRPr>
            </a:lvl1pPr>
          </a:lstStyle>
          <a:p>
            <a:pPr>
              <a:spcBef>
                <a:spcPts val="0"/>
              </a:spcBef>
              <a:spcAft>
                <a:spcPts val="1200"/>
              </a:spcAft>
              <a:buClr>
                <a:srgbClr val="B0BAC4"/>
              </a:buClr>
            </a:pPr>
            <a:r>
              <a:rPr lang="pl-PL" sz="2800" dirty="0">
                <a:latin typeface="TKTypeMedium" panose="020B0606040502020204" pitchFamily="34" charset="0"/>
              </a:rPr>
              <a:t>#howareyou: </a:t>
            </a:r>
            <a:r>
              <a:rPr lang="pl-PL" sz="2800" dirty="0"/>
              <a:t>Pięć dobrych wskazówek</a:t>
            </a:r>
          </a:p>
        </p:txBody>
      </p:sp>
    </p:spTree>
    <p:extLst>
      <p:ext uri="{BB962C8B-B14F-4D97-AF65-F5344CB8AC3E}">
        <p14:creationId xmlns:p14="http://schemas.microsoft.com/office/powerpoint/2010/main" val="2177340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0" y="985290"/>
            <a:ext cx="3899756" cy="436946"/>
          </a:xfrm>
          <a:prstGeom prst="rect">
            <a:avLst/>
          </a:prstGeom>
          <a:solidFill>
            <a:schemeClr val="accent5"/>
          </a:solidFill>
        </p:spPr>
        <p:txBody>
          <a:bodyPr vert="horz" wrap="square" lIns="648000" tIns="79200" rIns="252000" bIns="79200" rtlCol="0" anchor="t">
            <a:spAutoFit/>
          </a:bodyPr>
          <a:lstStyle>
            <a:lvl1pPr algn="l" defTabSz="914400" rtl="0" eaLnBrk="1" latinLnBrk="0" hangingPunct="1">
              <a:spcBef>
                <a:spcPct val="0"/>
              </a:spcBef>
              <a:spcAft>
                <a:spcPts val="0"/>
              </a:spcAft>
              <a:buNone/>
              <a:defRPr sz="3000" kern="1200" baseline="0">
                <a:solidFill>
                  <a:schemeClr val="bg1"/>
                </a:solidFill>
                <a:latin typeface="+mn-lt"/>
                <a:ea typeface="+mj-ea"/>
                <a:cs typeface="+mj-cs"/>
              </a:defRPr>
            </a:lvl1pPr>
          </a:lstStyle>
          <a:p>
            <a:pPr>
              <a:lnSpc>
                <a:spcPct val="90000"/>
              </a:lnSpc>
              <a:spcBef>
                <a:spcPts val="600"/>
              </a:spcBef>
            </a:pPr>
            <a:r>
              <a:rPr lang="pl-PL" sz="2000" dirty="0"/>
              <a:t>#2 Podtrzymuj aktywność</a:t>
            </a:r>
          </a:p>
        </p:txBody>
      </p:sp>
      <p:sp>
        <p:nvSpPr>
          <p:cNvPr id="8" name="Textfeld 7"/>
          <p:cNvSpPr txBox="1"/>
          <p:nvPr/>
        </p:nvSpPr>
        <p:spPr>
          <a:xfrm>
            <a:off x="433243" y="2494800"/>
            <a:ext cx="6382837" cy="1508105"/>
          </a:xfrm>
          <a:prstGeom prst="rect">
            <a:avLst/>
          </a:prstGeom>
          <a:noFill/>
        </p:spPr>
        <p:txBody>
          <a:bodyPr wrap="square" lIns="0" tIns="0" rIns="0" bIns="0" rtlCol="0" anchor="ctr">
            <a:spAutoFit/>
          </a:bodyPr>
          <a:lstStyle/>
          <a:p>
            <a:pPr fontAlgn="base"/>
            <a:r>
              <a:rPr lang="pl-PL" sz="1400" dirty="0"/>
              <a:t>Wielu z nas w codziennym życiu porusza się jednostronnie lub mało. Tu ważna jest proporcja. To nie musi być zaraz maraton. Pomóc może już dziesięć minut umiarkowanego ruchu codziennie. Istnieją liczne możliwości podtrzymywania aktywności. Analogicznie powinniśmy poświęcać czas na prawdziwy odpoczynek. To też nie musi być od razu godzina medytacji. Równie dobrze zadziała spacer na świeżym powietrzu, słuchanie muzyki lub wypicie filiżanki kawy bez rozpraszających zakłóceń. </a:t>
            </a:r>
          </a:p>
        </p:txBody>
      </p:sp>
      <p:sp>
        <p:nvSpPr>
          <p:cNvPr id="9" name="Wolkenförmige Legende 8"/>
          <p:cNvSpPr/>
          <p:nvPr/>
        </p:nvSpPr>
        <p:spPr>
          <a:xfrm>
            <a:off x="7238175" y="3204630"/>
            <a:ext cx="4439531" cy="2525800"/>
          </a:xfrm>
          <a:prstGeom prst="cloudCallout">
            <a:avLst>
              <a:gd name="adj1" fmla="val 56388"/>
              <a:gd name="adj2" fmla="val 4987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pl-PL" sz="1600" dirty="0"/>
              <a:t>Czy poświęcasz czas na aktywność ruchową w zwykły dzień</a:t>
            </a:r>
            <a:r>
              <a:rPr lang="de-DE" sz="1600" dirty="0"/>
              <a:t>? </a:t>
            </a:r>
            <a:r>
              <a:rPr lang="pl-PL" sz="1600" dirty="0"/>
              <a:t>Kiedy ostatni raz naprawdę świadomie odpoczywałaś/odpoczywałeś</a:t>
            </a:r>
            <a:r>
              <a:rPr lang="de-DE" sz="1600" dirty="0"/>
              <a:t>?</a:t>
            </a:r>
          </a:p>
        </p:txBody>
      </p:sp>
      <p:sp>
        <p:nvSpPr>
          <p:cNvPr id="10" name="Textfeld 9"/>
          <p:cNvSpPr txBox="1"/>
          <p:nvPr/>
        </p:nvSpPr>
        <p:spPr>
          <a:xfrm>
            <a:off x="433242" y="1916832"/>
            <a:ext cx="4294606" cy="387798"/>
          </a:xfrm>
          <a:prstGeom prst="rect">
            <a:avLst/>
          </a:prstGeom>
          <a:noFill/>
        </p:spPr>
        <p:txBody>
          <a:bodyPr wrap="square" lIns="0" tIns="0" rIns="0" bIns="0" rtlCol="0" anchor="ctr">
            <a:spAutoFit/>
          </a:bodyPr>
          <a:lstStyle/>
          <a:p>
            <a:pPr>
              <a:lnSpc>
                <a:spcPct val="90000"/>
              </a:lnSpc>
              <a:spcBef>
                <a:spcPts val="600"/>
              </a:spcBef>
            </a:pPr>
            <a:r>
              <a:rPr lang="pl-PL" sz="2800" dirty="0">
                <a:solidFill>
                  <a:schemeClr val="accent6"/>
                </a:solidFill>
              </a:rPr>
              <a:t>#2 </a:t>
            </a:r>
            <a:r>
              <a:rPr lang="pl-PL" sz="2800" dirty="0">
                <a:solidFill>
                  <a:schemeClr val="accent5"/>
                </a:solidFill>
              </a:rPr>
              <a:t>Podtrzymuj aktywność</a:t>
            </a:r>
          </a:p>
        </p:txBody>
      </p:sp>
      <p:sp>
        <p:nvSpPr>
          <p:cNvPr id="11" name="Textfeld 10"/>
          <p:cNvSpPr txBox="1"/>
          <p:nvPr/>
        </p:nvSpPr>
        <p:spPr>
          <a:xfrm>
            <a:off x="4583832" y="1988840"/>
            <a:ext cx="8172000" cy="249299"/>
          </a:xfrm>
          <a:prstGeom prst="rect">
            <a:avLst/>
          </a:prstGeom>
          <a:noFill/>
        </p:spPr>
        <p:txBody>
          <a:bodyPr wrap="square" lIns="0" tIns="0" rIns="0" bIns="0" rtlCol="0" anchor="ctr">
            <a:spAutoFit/>
          </a:bodyPr>
          <a:lstStyle/>
          <a:p>
            <a:pPr>
              <a:lnSpc>
                <a:spcPct val="90000"/>
              </a:lnSpc>
              <a:spcBef>
                <a:spcPts val="600"/>
              </a:spcBef>
            </a:pPr>
            <a:r>
              <a:rPr lang="pl-PL" dirty="0"/>
              <a:t> Ruszaj się i regularnie relaksuj.</a:t>
            </a:r>
          </a:p>
        </p:txBody>
      </p:sp>
      <p:sp>
        <p:nvSpPr>
          <p:cNvPr id="14" name="Textfeld 13"/>
          <p:cNvSpPr txBox="1"/>
          <p:nvPr/>
        </p:nvSpPr>
        <p:spPr>
          <a:xfrm>
            <a:off x="433242" y="4185084"/>
            <a:ext cx="6562858" cy="658642"/>
          </a:xfrm>
          <a:prstGeom prst="rect">
            <a:avLst/>
          </a:prstGeom>
          <a:noFill/>
        </p:spPr>
        <p:txBody>
          <a:bodyPr wrap="square" lIns="0" tIns="0" rIns="0" bIns="0" rtlCol="0" anchor="ctr">
            <a:spAutoFit/>
          </a:bodyPr>
          <a:lstStyle/>
          <a:p>
            <a:pPr>
              <a:lnSpc>
                <a:spcPct val="90000"/>
              </a:lnSpc>
              <a:spcBef>
                <a:spcPts val="600"/>
              </a:spcBef>
            </a:pPr>
            <a:r>
              <a:rPr lang="pl-PL" sz="1400" dirty="0">
                <a:solidFill>
                  <a:schemeClr val="accent5"/>
                </a:solidFill>
              </a:rPr>
              <a:t>Małe zadanie na zwykły dzień:</a:t>
            </a:r>
          </a:p>
          <a:p>
            <a:pPr>
              <a:lnSpc>
                <a:spcPct val="90000"/>
              </a:lnSpc>
              <a:spcBef>
                <a:spcPts val="600"/>
              </a:spcBef>
            </a:pPr>
            <a:r>
              <a:rPr lang="pl-PL" sz="1400" dirty="0">
                <a:solidFill>
                  <a:srgbClr val="4B5564"/>
                </a:solidFill>
              </a:rPr>
              <a:t>Poświęć 15 minut na jedną jednostkę aktywności ruchowej i jeden moment odpoczynku według Twojej wyboru</a:t>
            </a:r>
            <a:r>
              <a:rPr lang="de-DE" sz="1400" dirty="0">
                <a:solidFill>
                  <a:srgbClr val="4B5564"/>
                </a:solidFill>
              </a:rPr>
              <a:t>.</a:t>
            </a:r>
          </a:p>
        </p:txBody>
      </p:sp>
      <p:sp>
        <p:nvSpPr>
          <p:cNvPr id="13" name="Rechteck 12"/>
          <p:cNvSpPr/>
          <p:nvPr/>
        </p:nvSpPr>
        <p:spPr>
          <a:xfrm>
            <a:off x="331489" y="4977172"/>
            <a:ext cx="6664611" cy="674031"/>
          </a:xfrm>
          <a:prstGeom prst="rect">
            <a:avLst/>
          </a:prstGeom>
        </p:spPr>
        <p:txBody>
          <a:bodyPr wrap="square">
            <a:spAutoFit/>
          </a:bodyPr>
          <a:lstStyle/>
          <a:p>
            <a:pPr>
              <a:lnSpc>
                <a:spcPct val="90000"/>
              </a:lnSpc>
              <a:spcBef>
                <a:spcPts val="600"/>
              </a:spcBef>
            </a:pPr>
            <a:r>
              <a:rPr lang="pl-PL" sz="1400" i="1" dirty="0">
                <a:solidFill>
                  <a:srgbClr val="4B5564"/>
                </a:solidFill>
              </a:rPr>
              <a:t>Na co świadomie poświeciłaś/poświęciłeś czas</a:t>
            </a:r>
            <a:r>
              <a:rPr lang="de-DE" sz="1400" i="1" dirty="0">
                <a:solidFill>
                  <a:srgbClr val="4B5564"/>
                </a:solidFill>
              </a:rPr>
              <a:t>? (</a:t>
            </a:r>
            <a:r>
              <a:rPr lang="pl-PL" sz="1400" i="1" dirty="0">
                <a:solidFill>
                  <a:srgbClr val="4B5564"/>
                </a:solidFill>
              </a:rPr>
              <a:t>np</a:t>
            </a:r>
            <a:r>
              <a:rPr lang="de-DE" sz="1400" i="1" dirty="0">
                <a:solidFill>
                  <a:srgbClr val="4B5564"/>
                </a:solidFill>
              </a:rPr>
              <a:t>. </a:t>
            </a:r>
            <a:r>
              <a:rPr lang="pl-PL" sz="1400" i="1" dirty="0">
                <a:solidFill>
                  <a:srgbClr val="4B5564"/>
                </a:solidFill>
              </a:rPr>
              <a:t>spokojne wypicie kawy</a:t>
            </a:r>
            <a:r>
              <a:rPr lang="de-DE" sz="1400" i="1" dirty="0">
                <a:solidFill>
                  <a:srgbClr val="4B5564"/>
                </a:solidFill>
              </a:rPr>
              <a:t>, </a:t>
            </a:r>
            <a:r>
              <a:rPr lang="pl-PL" sz="1400" i="1" dirty="0">
                <a:solidFill>
                  <a:srgbClr val="4B5564"/>
                </a:solidFill>
              </a:rPr>
              <a:t>      </a:t>
            </a:r>
            <a:r>
              <a:rPr lang="de-DE" sz="1400" i="1" dirty="0">
                <a:solidFill>
                  <a:srgbClr val="4B5564"/>
                </a:solidFill>
              </a:rPr>
              <a:t>5</a:t>
            </a:r>
            <a:r>
              <a:rPr lang="pl-PL" sz="1400" i="1" dirty="0">
                <a:solidFill>
                  <a:srgbClr val="4B5564"/>
                </a:solidFill>
              </a:rPr>
              <a:t> minut nic-nie-robienia</a:t>
            </a:r>
            <a:r>
              <a:rPr lang="de-DE" sz="1400" i="1" dirty="0">
                <a:solidFill>
                  <a:srgbClr val="4B5564"/>
                </a:solidFill>
              </a:rPr>
              <a:t>, </a:t>
            </a:r>
            <a:r>
              <a:rPr lang="pl-PL" sz="1400" i="1" dirty="0">
                <a:solidFill>
                  <a:srgbClr val="4B5564"/>
                </a:solidFill>
              </a:rPr>
              <a:t>mały spacer</a:t>
            </a:r>
            <a:r>
              <a:rPr lang="de-DE" sz="1400" i="1" dirty="0">
                <a:solidFill>
                  <a:srgbClr val="4B5564"/>
                </a:solidFill>
              </a:rPr>
              <a:t>, </a:t>
            </a:r>
            <a:r>
              <a:rPr lang="pl-PL" sz="1400" i="1" dirty="0">
                <a:solidFill>
                  <a:srgbClr val="4B5564"/>
                </a:solidFill>
              </a:rPr>
              <a:t>kilka ćwiczeń rozciągających</a:t>
            </a:r>
            <a:r>
              <a:rPr lang="de-DE" sz="1400" i="1" dirty="0">
                <a:solidFill>
                  <a:srgbClr val="4B5564"/>
                </a:solidFill>
              </a:rPr>
              <a:t>, </a:t>
            </a:r>
            <a:r>
              <a:rPr lang="pl-PL" sz="1400" i="1" dirty="0">
                <a:solidFill>
                  <a:srgbClr val="4B5564"/>
                </a:solidFill>
              </a:rPr>
              <a:t>ćwiczenia fitness)</a:t>
            </a:r>
            <a:endParaRPr lang="de-DE" sz="1400" i="1" dirty="0">
              <a:solidFill>
                <a:srgbClr val="4B5564"/>
              </a:solidFill>
            </a:endParaRPr>
          </a:p>
        </p:txBody>
      </p:sp>
      <p:sp>
        <p:nvSpPr>
          <p:cNvPr id="15" name="Rechteck 14"/>
          <p:cNvSpPr/>
          <p:nvPr/>
        </p:nvSpPr>
        <p:spPr>
          <a:xfrm>
            <a:off x="371364" y="5769260"/>
            <a:ext cx="6562858" cy="4468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600"/>
              </a:spcBef>
              <a:spcAft>
                <a:spcPts val="0"/>
              </a:spcAft>
            </a:pPr>
            <a:endParaRPr lang="pl-PL" sz="1600" dirty="0">
              <a:ln>
                <a:noFill/>
              </a:ln>
              <a:solidFill>
                <a:schemeClr val="tx1"/>
              </a:solidFill>
            </a:endParaRPr>
          </a:p>
        </p:txBody>
      </p:sp>
      <p:sp>
        <p:nvSpPr>
          <p:cNvPr id="12" name="Textplatzhalter 24"/>
          <p:cNvSpPr txBox="1">
            <a:spLocks/>
          </p:cNvSpPr>
          <p:nvPr/>
        </p:nvSpPr>
        <p:spPr>
          <a:xfrm>
            <a:off x="3308" y="328902"/>
            <a:ext cx="6384032" cy="590834"/>
          </a:xfrm>
          <a:prstGeom prst="rect">
            <a:avLst/>
          </a:prstGeom>
          <a:solidFill>
            <a:schemeClr val="accent5"/>
          </a:solidFill>
        </p:spPr>
        <p:txBody>
          <a:bodyPr vert="horz" wrap="square" lIns="324000" tIns="79200" rIns="252000" bIns="79200" rtlCol="0" anchor="b" anchorCtr="0">
            <a:spAutoFit/>
          </a:bodyPr>
          <a:lstStyle>
            <a:defPPr>
              <a:defRPr lang="en-US"/>
            </a:defPPr>
            <a:lvl1pPr>
              <a:spcBef>
                <a:spcPct val="0"/>
              </a:spcBef>
              <a:buNone/>
              <a:defRPr sz="3600">
                <a:solidFill>
                  <a:schemeClr val="bg1"/>
                </a:solidFill>
                <a:ea typeface="+mj-ea"/>
                <a:cs typeface="+mj-cs"/>
              </a:defRPr>
            </a:lvl1pPr>
          </a:lstStyle>
          <a:p>
            <a:pPr>
              <a:spcBef>
                <a:spcPts val="0"/>
              </a:spcBef>
              <a:spcAft>
                <a:spcPts val="1200"/>
              </a:spcAft>
              <a:buClr>
                <a:srgbClr val="B0BAC4"/>
              </a:buClr>
            </a:pPr>
            <a:r>
              <a:rPr lang="pl-PL" sz="2800" dirty="0">
                <a:latin typeface="TKTypeMedium" panose="020B0606040502020204" pitchFamily="34" charset="0"/>
              </a:rPr>
              <a:t>#howareyou: </a:t>
            </a:r>
            <a:r>
              <a:rPr lang="pl-PL" sz="2800" dirty="0"/>
              <a:t>Pięć dobrych wskazówek</a:t>
            </a:r>
          </a:p>
        </p:txBody>
      </p:sp>
    </p:spTree>
    <p:extLst>
      <p:ext uri="{BB962C8B-B14F-4D97-AF65-F5344CB8AC3E}">
        <p14:creationId xmlns:p14="http://schemas.microsoft.com/office/powerpoint/2010/main" val="903800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0" y="985290"/>
            <a:ext cx="2926800" cy="436946"/>
          </a:xfrm>
          <a:prstGeom prst="rect">
            <a:avLst/>
          </a:prstGeom>
          <a:solidFill>
            <a:schemeClr val="accent5"/>
          </a:solidFill>
        </p:spPr>
        <p:txBody>
          <a:bodyPr vert="horz" wrap="square" lIns="648000" tIns="79200" rIns="252000" bIns="79200" rtlCol="0" anchor="t">
            <a:spAutoFit/>
          </a:bodyPr>
          <a:lstStyle>
            <a:lvl1pPr algn="l" defTabSz="914400" rtl="0" eaLnBrk="1" latinLnBrk="0" hangingPunct="1">
              <a:spcBef>
                <a:spcPct val="0"/>
              </a:spcBef>
              <a:spcAft>
                <a:spcPts val="0"/>
              </a:spcAft>
              <a:buNone/>
              <a:defRPr sz="3000" kern="1200" baseline="0">
                <a:solidFill>
                  <a:schemeClr val="bg1"/>
                </a:solidFill>
                <a:latin typeface="+mn-lt"/>
                <a:ea typeface="+mj-ea"/>
                <a:cs typeface="+mj-cs"/>
              </a:defRPr>
            </a:lvl1pPr>
          </a:lstStyle>
          <a:p>
            <a:pPr>
              <a:lnSpc>
                <a:spcPct val="90000"/>
              </a:lnSpc>
              <a:spcBef>
                <a:spcPts val="600"/>
              </a:spcBef>
            </a:pPr>
            <a:r>
              <a:rPr lang="pl-PL" sz="2000" dirty="0"/>
              <a:t>#3 Mów otwarcie </a:t>
            </a:r>
          </a:p>
        </p:txBody>
      </p:sp>
      <p:sp>
        <p:nvSpPr>
          <p:cNvPr id="8" name="Textfeld 7"/>
          <p:cNvSpPr txBox="1"/>
          <p:nvPr/>
        </p:nvSpPr>
        <p:spPr>
          <a:xfrm>
            <a:off x="433242" y="1916832"/>
            <a:ext cx="3600400" cy="387798"/>
          </a:xfrm>
          <a:prstGeom prst="rect">
            <a:avLst/>
          </a:prstGeom>
          <a:noFill/>
        </p:spPr>
        <p:txBody>
          <a:bodyPr wrap="square" lIns="0" tIns="0" rIns="0" bIns="0" rtlCol="0" anchor="ctr">
            <a:spAutoFit/>
          </a:bodyPr>
          <a:lstStyle/>
          <a:p>
            <a:pPr>
              <a:lnSpc>
                <a:spcPct val="90000"/>
              </a:lnSpc>
              <a:spcBef>
                <a:spcPts val="600"/>
              </a:spcBef>
            </a:pPr>
            <a:r>
              <a:rPr lang="pl-PL" sz="2800" dirty="0">
                <a:solidFill>
                  <a:schemeClr val="accent6"/>
                </a:solidFill>
              </a:rPr>
              <a:t>#3 </a:t>
            </a:r>
            <a:r>
              <a:rPr lang="pl-PL" sz="2800" dirty="0">
                <a:solidFill>
                  <a:schemeClr val="accent5"/>
                </a:solidFill>
              </a:rPr>
              <a:t>Mów otwarcie</a:t>
            </a:r>
          </a:p>
        </p:txBody>
      </p:sp>
      <p:sp>
        <p:nvSpPr>
          <p:cNvPr id="9" name="Textfeld 8"/>
          <p:cNvSpPr txBox="1"/>
          <p:nvPr/>
        </p:nvSpPr>
        <p:spPr>
          <a:xfrm>
            <a:off x="3431704" y="1976637"/>
            <a:ext cx="8172000" cy="276999"/>
          </a:xfrm>
          <a:prstGeom prst="rect">
            <a:avLst/>
          </a:prstGeom>
          <a:noFill/>
        </p:spPr>
        <p:txBody>
          <a:bodyPr wrap="square" lIns="0" tIns="0" rIns="0" bIns="0" rtlCol="0" anchor="ctr">
            <a:spAutoFit/>
          </a:bodyPr>
          <a:lstStyle/>
          <a:p>
            <a:r>
              <a:rPr lang="pl-PL" dirty="0"/>
              <a:t>Dziel się radością, złością, zmartwieniem, lękiem z innymi. Rozmowy pomagają! </a:t>
            </a:r>
          </a:p>
        </p:txBody>
      </p:sp>
      <p:sp>
        <p:nvSpPr>
          <p:cNvPr id="11" name="Wolkenförmige Legende 10"/>
          <p:cNvSpPr/>
          <p:nvPr/>
        </p:nvSpPr>
        <p:spPr>
          <a:xfrm>
            <a:off x="7238175" y="3204630"/>
            <a:ext cx="4439531" cy="2525800"/>
          </a:xfrm>
          <a:prstGeom prst="cloudCallout">
            <a:avLst>
              <a:gd name="adj1" fmla="val 56388"/>
              <a:gd name="adj2" fmla="val 4987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pl-PL" sz="1600" dirty="0"/>
              <a:t>Czy dzielisz się z kimś Twoimi emocjami? Czy raczej wolisz poradzić sobie sama/sam?  </a:t>
            </a:r>
          </a:p>
        </p:txBody>
      </p:sp>
      <p:sp>
        <p:nvSpPr>
          <p:cNvPr id="14" name="Textfeld 13"/>
          <p:cNvSpPr txBox="1"/>
          <p:nvPr/>
        </p:nvSpPr>
        <p:spPr>
          <a:xfrm>
            <a:off x="433242" y="4246522"/>
            <a:ext cx="6562858" cy="658642"/>
          </a:xfrm>
          <a:prstGeom prst="rect">
            <a:avLst/>
          </a:prstGeom>
          <a:noFill/>
        </p:spPr>
        <p:txBody>
          <a:bodyPr wrap="square" lIns="0" tIns="0" rIns="0" bIns="0" rtlCol="0" anchor="ctr">
            <a:spAutoFit/>
          </a:bodyPr>
          <a:lstStyle/>
          <a:p>
            <a:pPr>
              <a:lnSpc>
                <a:spcPct val="90000"/>
              </a:lnSpc>
              <a:spcBef>
                <a:spcPts val="600"/>
              </a:spcBef>
            </a:pPr>
            <a:r>
              <a:rPr lang="pl-PL" sz="1400" dirty="0">
                <a:solidFill>
                  <a:schemeClr val="accent5"/>
                </a:solidFill>
              </a:rPr>
              <a:t>Małe zadanie na zwykły dzień:</a:t>
            </a:r>
            <a:endParaRPr lang="pl-PL" sz="1400" dirty="0">
              <a:solidFill>
                <a:srgbClr val="4B5564"/>
              </a:solidFill>
            </a:endParaRPr>
          </a:p>
          <a:p>
            <a:pPr>
              <a:lnSpc>
                <a:spcPct val="90000"/>
              </a:lnSpc>
              <a:spcBef>
                <a:spcPts val="600"/>
              </a:spcBef>
            </a:pPr>
            <a:r>
              <a:rPr lang="pl-PL" sz="1400" dirty="0">
                <a:solidFill>
                  <a:srgbClr val="4B5564"/>
                </a:solidFill>
              </a:rPr>
              <a:t>Pomyśl o tym, co Cię nurtuje. Czy już rozmawiałaś/rozmawiałeś z kimś o tym? Jeśli nie, to zastanów się, z kim mogłabyś/mógłbyś o tym porozmawiać.  </a:t>
            </a:r>
          </a:p>
        </p:txBody>
      </p:sp>
      <p:sp>
        <p:nvSpPr>
          <p:cNvPr id="13" name="Textfeld 12"/>
          <p:cNvSpPr txBox="1"/>
          <p:nvPr/>
        </p:nvSpPr>
        <p:spPr>
          <a:xfrm>
            <a:off x="433243" y="2387078"/>
            <a:ext cx="6274825" cy="1723549"/>
          </a:xfrm>
          <a:prstGeom prst="rect">
            <a:avLst/>
          </a:prstGeom>
          <a:noFill/>
        </p:spPr>
        <p:txBody>
          <a:bodyPr wrap="square" lIns="0" tIns="0" rIns="0" bIns="0" rtlCol="0" anchor="ctr">
            <a:spAutoFit/>
          </a:bodyPr>
          <a:lstStyle/>
          <a:p>
            <a:pPr fontAlgn="base"/>
            <a:r>
              <a:rPr lang="pl-PL" sz="1400" dirty="0"/>
              <a:t>Dzielenie się radością z innymi z pewnością robi dobrze. Ale także wtedy, kiedy wyrażamy i komunikujmy słowami złość, zmartwienie lub troskę, to też pomaga. Nasze emocje wprawdzie nie rozpłyną się po prostu w powietrzu. Będziemy jednak mieli ich świadomość i będziemy mogli lepiej rozumieć nasze sposoby myślenia i wrażenia, a także uzyskać wsparcie. Nie musimy mówić o wszystkim z wszystkimi, ale w wielu sytuacjach powinniśmy się zastanowić, czy rozmowa być może opłaci się. W szczególności wtedy, kiedy jakiś problem zajmuje nas już od dłuższego czasu. </a:t>
            </a:r>
          </a:p>
        </p:txBody>
      </p:sp>
      <p:sp>
        <p:nvSpPr>
          <p:cNvPr id="15" name="Rechteck 14"/>
          <p:cNvSpPr/>
          <p:nvPr/>
        </p:nvSpPr>
        <p:spPr>
          <a:xfrm>
            <a:off x="331489" y="4977172"/>
            <a:ext cx="6664611" cy="480131"/>
          </a:xfrm>
          <a:prstGeom prst="rect">
            <a:avLst/>
          </a:prstGeom>
        </p:spPr>
        <p:txBody>
          <a:bodyPr wrap="square">
            <a:spAutoFit/>
          </a:bodyPr>
          <a:lstStyle/>
          <a:p>
            <a:pPr>
              <a:lnSpc>
                <a:spcPct val="90000"/>
              </a:lnSpc>
              <a:spcBef>
                <a:spcPts val="600"/>
              </a:spcBef>
            </a:pPr>
            <a:r>
              <a:rPr lang="pl-PL" sz="1400" i="1" dirty="0">
                <a:solidFill>
                  <a:srgbClr val="4B5564"/>
                </a:solidFill>
              </a:rPr>
              <a:t>Kto jest Twoim partnerem do rozmowy? (partnerka/partner, rodzice, przyjaciele, koledzy, szef, doradca, jak np. hotline Programu Wsparcia Pracowników)</a:t>
            </a:r>
          </a:p>
        </p:txBody>
      </p:sp>
      <p:sp>
        <p:nvSpPr>
          <p:cNvPr id="16" name="Rechteck 15"/>
          <p:cNvSpPr/>
          <p:nvPr/>
        </p:nvSpPr>
        <p:spPr>
          <a:xfrm>
            <a:off x="433242" y="5445224"/>
            <a:ext cx="6562858" cy="4468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600"/>
              </a:spcBef>
              <a:spcAft>
                <a:spcPts val="0"/>
              </a:spcAft>
            </a:pPr>
            <a:endParaRPr lang="pl-PL" sz="1600" dirty="0">
              <a:ln>
                <a:noFill/>
              </a:ln>
              <a:solidFill>
                <a:schemeClr val="tx1"/>
              </a:solidFill>
            </a:endParaRPr>
          </a:p>
        </p:txBody>
      </p:sp>
      <p:sp>
        <p:nvSpPr>
          <p:cNvPr id="17" name="Textplatzhalter 24"/>
          <p:cNvSpPr txBox="1">
            <a:spLocks/>
          </p:cNvSpPr>
          <p:nvPr/>
        </p:nvSpPr>
        <p:spPr>
          <a:xfrm>
            <a:off x="3308" y="328902"/>
            <a:ext cx="6384032" cy="590834"/>
          </a:xfrm>
          <a:prstGeom prst="rect">
            <a:avLst/>
          </a:prstGeom>
          <a:solidFill>
            <a:schemeClr val="accent5"/>
          </a:solidFill>
        </p:spPr>
        <p:txBody>
          <a:bodyPr vert="horz" wrap="square" lIns="324000" tIns="79200" rIns="252000" bIns="79200" rtlCol="0" anchor="b" anchorCtr="0">
            <a:spAutoFit/>
          </a:bodyPr>
          <a:lstStyle>
            <a:defPPr>
              <a:defRPr lang="en-US"/>
            </a:defPPr>
            <a:lvl1pPr>
              <a:spcBef>
                <a:spcPct val="0"/>
              </a:spcBef>
              <a:buNone/>
              <a:defRPr sz="3600">
                <a:solidFill>
                  <a:schemeClr val="bg1"/>
                </a:solidFill>
                <a:ea typeface="+mj-ea"/>
                <a:cs typeface="+mj-cs"/>
              </a:defRPr>
            </a:lvl1pPr>
          </a:lstStyle>
          <a:p>
            <a:pPr>
              <a:spcBef>
                <a:spcPts val="0"/>
              </a:spcBef>
              <a:spcAft>
                <a:spcPts val="1200"/>
              </a:spcAft>
              <a:buClr>
                <a:srgbClr val="B0BAC4"/>
              </a:buClr>
            </a:pPr>
            <a:r>
              <a:rPr lang="pl-PL" sz="2800" dirty="0">
                <a:latin typeface="TKTypeMedium" panose="020B0606040502020204" pitchFamily="34" charset="0"/>
              </a:rPr>
              <a:t>#howareyou: </a:t>
            </a:r>
            <a:r>
              <a:rPr lang="pl-PL" sz="2800" dirty="0"/>
              <a:t>Pięć dobrych wskazówek</a:t>
            </a:r>
          </a:p>
        </p:txBody>
      </p:sp>
    </p:spTree>
    <p:extLst>
      <p:ext uri="{BB962C8B-B14F-4D97-AF65-F5344CB8AC3E}">
        <p14:creationId xmlns:p14="http://schemas.microsoft.com/office/powerpoint/2010/main" val="457604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0" y="985290"/>
            <a:ext cx="3107668" cy="436946"/>
          </a:xfrm>
          <a:prstGeom prst="rect">
            <a:avLst/>
          </a:prstGeom>
          <a:solidFill>
            <a:schemeClr val="accent5"/>
          </a:solidFill>
        </p:spPr>
        <p:txBody>
          <a:bodyPr vert="horz" wrap="square" lIns="648000" tIns="79200" rIns="252000" bIns="79200" rtlCol="0" anchor="t">
            <a:spAutoFit/>
          </a:bodyPr>
          <a:lstStyle>
            <a:lvl1pPr algn="l" defTabSz="914400" rtl="0" eaLnBrk="1" latinLnBrk="0" hangingPunct="1">
              <a:spcBef>
                <a:spcPct val="0"/>
              </a:spcBef>
              <a:spcAft>
                <a:spcPts val="0"/>
              </a:spcAft>
              <a:buNone/>
              <a:defRPr sz="3000" kern="1200" baseline="0">
                <a:solidFill>
                  <a:schemeClr val="bg1"/>
                </a:solidFill>
                <a:latin typeface="+mn-lt"/>
                <a:ea typeface="+mj-ea"/>
                <a:cs typeface="+mj-cs"/>
              </a:defRPr>
            </a:lvl1pPr>
          </a:lstStyle>
          <a:p>
            <a:pPr>
              <a:lnSpc>
                <a:spcPct val="90000"/>
              </a:lnSpc>
              <a:spcBef>
                <a:spcPts val="600"/>
              </a:spcBef>
            </a:pPr>
            <a:r>
              <a:rPr lang="pl-PL" sz="2000" dirty="0"/>
              <a:t>#4 Myśl pozytywnie</a:t>
            </a:r>
          </a:p>
        </p:txBody>
      </p:sp>
      <p:sp>
        <p:nvSpPr>
          <p:cNvPr id="8" name="Textfeld 7"/>
          <p:cNvSpPr txBox="1"/>
          <p:nvPr/>
        </p:nvSpPr>
        <p:spPr>
          <a:xfrm>
            <a:off x="433242" y="1916832"/>
            <a:ext cx="3600400" cy="387798"/>
          </a:xfrm>
          <a:prstGeom prst="rect">
            <a:avLst/>
          </a:prstGeom>
          <a:noFill/>
        </p:spPr>
        <p:txBody>
          <a:bodyPr wrap="square" lIns="0" tIns="0" rIns="0" bIns="0" rtlCol="0" anchor="ctr">
            <a:spAutoFit/>
          </a:bodyPr>
          <a:lstStyle/>
          <a:p>
            <a:pPr>
              <a:lnSpc>
                <a:spcPct val="90000"/>
              </a:lnSpc>
              <a:spcBef>
                <a:spcPts val="600"/>
              </a:spcBef>
            </a:pPr>
            <a:r>
              <a:rPr lang="pl-PL" sz="2800" dirty="0">
                <a:solidFill>
                  <a:schemeClr val="accent6"/>
                </a:solidFill>
              </a:rPr>
              <a:t>#4 </a:t>
            </a:r>
            <a:r>
              <a:rPr lang="pl-PL" sz="2800" dirty="0">
                <a:solidFill>
                  <a:schemeClr val="accent5"/>
                </a:solidFill>
              </a:rPr>
              <a:t>Myśl pozytywnie</a:t>
            </a:r>
          </a:p>
        </p:txBody>
      </p:sp>
      <p:sp>
        <p:nvSpPr>
          <p:cNvPr id="9" name="Textfeld 8"/>
          <p:cNvSpPr txBox="1"/>
          <p:nvPr/>
        </p:nvSpPr>
        <p:spPr>
          <a:xfrm>
            <a:off x="3647728" y="1988840"/>
            <a:ext cx="8676341" cy="276999"/>
          </a:xfrm>
          <a:prstGeom prst="rect">
            <a:avLst/>
          </a:prstGeom>
          <a:noFill/>
        </p:spPr>
        <p:txBody>
          <a:bodyPr wrap="square" lIns="0" tIns="0" rIns="0" bIns="0" rtlCol="0" anchor="ctr">
            <a:spAutoFit/>
          </a:bodyPr>
          <a:lstStyle/>
          <a:p>
            <a:r>
              <a:rPr lang="pl-PL" dirty="0"/>
              <a:t>Dostrzegaj małe, pozytywne rzeczy w życiu, które sprawiają radość i dają energię.</a:t>
            </a:r>
          </a:p>
        </p:txBody>
      </p:sp>
      <p:sp>
        <p:nvSpPr>
          <p:cNvPr id="10" name="Wolkenförmige Legende 9"/>
          <p:cNvSpPr/>
          <p:nvPr/>
        </p:nvSpPr>
        <p:spPr>
          <a:xfrm>
            <a:off x="7238175" y="3204630"/>
            <a:ext cx="4439531" cy="2525800"/>
          </a:xfrm>
          <a:prstGeom prst="cloudCallout">
            <a:avLst>
              <a:gd name="adj1" fmla="val 56388"/>
              <a:gd name="adj2" fmla="val 4987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pl-PL" sz="1600" dirty="0"/>
              <a:t>Co było w dzisiejszym dniu dobrego dla Ciebie? Za co jesteś wdzięczna/wdzięczny? </a:t>
            </a:r>
          </a:p>
        </p:txBody>
      </p:sp>
      <p:sp>
        <p:nvSpPr>
          <p:cNvPr id="14" name="Textfeld 13"/>
          <p:cNvSpPr txBox="1"/>
          <p:nvPr/>
        </p:nvSpPr>
        <p:spPr>
          <a:xfrm>
            <a:off x="433242" y="4077363"/>
            <a:ext cx="6562858" cy="624786"/>
          </a:xfrm>
          <a:prstGeom prst="rect">
            <a:avLst/>
          </a:prstGeom>
          <a:noFill/>
        </p:spPr>
        <p:txBody>
          <a:bodyPr wrap="square" lIns="0" tIns="0" rIns="0" bIns="0" rtlCol="0" anchor="ctr">
            <a:spAutoFit/>
          </a:bodyPr>
          <a:lstStyle/>
          <a:p>
            <a:pPr>
              <a:lnSpc>
                <a:spcPct val="90000"/>
              </a:lnSpc>
              <a:spcBef>
                <a:spcPts val="600"/>
              </a:spcBef>
            </a:pPr>
            <a:r>
              <a:rPr lang="pl-PL" sz="1400" dirty="0">
                <a:solidFill>
                  <a:schemeClr val="accent5"/>
                </a:solidFill>
              </a:rPr>
              <a:t>Małe zadanie na zwykły dzień:</a:t>
            </a:r>
          </a:p>
          <a:p>
            <a:r>
              <a:rPr lang="pl-PL" sz="1400" dirty="0">
                <a:solidFill>
                  <a:srgbClr val="4B5564"/>
                </a:solidFill>
              </a:rPr>
              <a:t>Zapisz 3 rzeczy lub momenty, które dziś lub wczoraj były dobre i za które jesteś wdzięczna/wdzięczny.</a:t>
            </a:r>
          </a:p>
        </p:txBody>
      </p:sp>
      <p:sp>
        <p:nvSpPr>
          <p:cNvPr id="13" name="Textfeld 12"/>
          <p:cNvSpPr txBox="1"/>
          <p:nvPr/>
        </p:nvSpPr>
        <p:spPr>
          <a:xfrm>
            <a:off x="407842" y="2564904"/>
            <a:ext cx="6274825" cy="1292662"/>
          </a:xfrm>
          <a:prstGeom prst="rect">
            <a:avLst/>
          </a:prstGeom>
          <a:noFill/>
        </p:spPr>
        <p:txBody>
          <a:bodyPr wrap="square" lIns="0" tIns="0" rIns="0" bIns="0" rtlCol="0" anchor="ctr">
            <a:spAutoFit/>
          </a:bodyPr>
          <a:lstStyle/>
          <a:p>
            <a:pPr fontAlgn="base"/>
            <a:r>
              <a:rPr lang="pl-PL" sz="1400" dirty="0"/>
              <a:t>Czasami tracimy z oczu piękne rzeczy w życiu, w szczególności wtedy, kiedy nasza codzienność jest hektyczna i monotonna. Możemy jednak nauczyć </a:t>
            </a:r>
            <a:r>
              <a:rPr lang="pl-PL" sz="1400" dirty="0" smtClean="0"/>
              <a:t>się z </a:t>
            </a:r>
            <a:r>
              <a:rPr lang="pl-PL" sz="1400" dirty="0"/>
              <a:t>większą uwagą dostrzegać rzeczy, które sprawiają, że żyje się nam lepiej, które dają nam energię i za które jesteśmy wdzięczni. Jeżeli będziemy bardziej uważni w życiu codziennym i będziemy się na nie koncentrować, to staną się one z czasem bardziej świadome i obecne. To może być piękny moment lub mały sukces dnia. </a:t>
            </a:r>
          </a:p>
        </p:txBody>
      </p:sp>
      <p:sp>
        <p:nvSpPr>
          <p:cNvPr id="15" name="Rechteck 14"/>
          <p:cNvSpPr/>
          <p:nvPr/>
        </p:nvSpPr>
        <p:spPr>
          <a:xfrm>
            <a:off x="331489" y="4977172"/>
            <a:ext cx="6664611" cy="286232"/>
          </a:xfrm>
          <a:prstGeom prst="rect">
            <a:avLst/>
          </a:prstGeom>
        </p:spPr>
        <p:txBody>
          <a:bodyPr wrap="square">
            <a:spAutoFit/>
          </a:bodyPr>
          <a:lstStyle/>
          <a:p>
            <a:pPr>
              <a:lnSpc>
                <a:spcPct val="90000"/>
              </a:lnSpc>
              <a:spcBef>
                <a:spcPts val="600"/>
              </a:spcBef>
            </a:pPr>
            <a:r>
              <a:rPr lang="pl-PL" sz="1400" i="1" dirty="0">
                <a:solidFill>
                  <a:srgbClr val="4B5564"/>
                </a:solidFill>
              </a:rPr>
              <a:t>Wymień 3 rzeczy (np. pyszna kolacja, uprzejmy kolega, spacer z dziećmi).</a:t>
            </a:r>
          </a:p>
        </p:txBody>
      </p:sp>
      <p:sp>
        <p:nvSpPr>
          <p:cNvPr id="16" name="Rechteck 15"/>
          <p:cNvSpPr/>
          <p:nvPr/>
        </p:nvSpPr>
        <p:spPr>
          <a:xfrm>
            <a:off x="433242" y="5445224"/>
            <a:ext cx="6562858" cy="4468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600"/>
              </a:spcBef>
              <a:spcAft>
                <a:spcPts val="0"/>
              </a:spcAft>
            </a:pPr>
            <a:endParaRPr lang="pl-PL" sz="1600" dirty="0">
              <a:ln>
                <a:noFill/>
              </a:ln>
              <a:solidFill>
                <a:schemeClr val="tx1"/>
              </a:solidFill>
            </a:endParaRPr>
          </a:p>
        </p:txBody>
      </p:sp>
      <p:sp>
        <p:nvSpPr>
          <p:cNvPr id="12" name="Textplatzhalter 24"/>
          <p:cNvSpPr txBox="1">
            <a:spLocks/>
          </p:cNvSpPr>
          <p:nvPr/>
        </p:nvSpPr>
        <p:spPr>
          <a:xfrm>
            <a:off x="3308" y="328902"/>
            <a:ext cx="6384032" cy="590834"/>
          </a:xfrm>
          <a:prstGeom prst="rect">
            <a:avLst/>
          </a:prstGeom>
          <a:solidFill>
            <a:schemeClr val="accent5"/>
          </a:solidFill>
        </p:spPr>
        <p:txBody>
          <a:bodyPr vert="horz" wrap="square" lIns="324000" tIns="79200" rIns="252000" bIns="79200" rtlCol="0" anchor="b" anchorCtr="0">
            <a:spAutoFit/>
          </a:bodyPr>
          <a:lstStyle>
            <a:defPPr>
              <a:defRPr lang="en-US"/>
            </a:defPPr>
            <a:lvl1pPr>
              <a:spcBef>
                <a:spcPct val="0"/>
              </a:spcBef>
              <a:buNone/>
              <a:defRPr sz="3600">
                <a:solidFill>
                  <a:schemeClr val="bg1"/>
                </a:solidFill>
                <a:ea typeface="+mj-ea"/>
                <a:cs typeface="+mj-cs"/>
              </a:defRPr>
            </a:lvl1pPr>
          </a:lstStyle>
          <a:p>
            <a:pPr>
              <a:spcBef>
                <a:spcPts val="0"/>
              </a:spcBef>
              <a:spcAft>
                <a:spcPts val="1200"/>
              </a:spcAft>
              <a:buClr>
                <a:srgbClr val="B0BAC4"/>
              </a:buClr>
            </a:pPr>
            <a:r>
              <a:rPr lang="pl-PL" sz="2800" dirty="0">
                <a:latin typeface="TKTypeMedium" panose="020B0606040502020204" pitchFamily="34" charset="0"/>
              </a:rPr>
              <a:t>#howareyou: </a:t>
            </a:r>
            <a:r>
              <a:rPr lang="pl-PL" sz="2800" dirty="0"/>
              <a:t>Pięć dobrych wskazówek</a:t>
            </a:r>
          </a:p>
        </p:txBody>
      </p:sp>
    </p:spTree>
    <p:extLst>
      <p:ext uri="{BB962C8B-B14F-4D97-AF65-F5344CB8AC3E}">
        <p14:creationId xmlns:p14="http://schemas.microsoft.com/office/powerpoint/2010/main" val="121045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0" y="985290"/>
            <a:ext cx="3107668" cy="436946"/>
          </a:xfrm>
          <a:prstGeom prst="rect">
            <a:avLst/>
          </a:prstGeom>
          <a:solidFill>
            <a:schemeClr val="accent5"/>
          </a:solidFill>
        </p:spPr>
        <p:txBody>
          <a:bodyPr vert="horz" wrap="square" lIns="648000" tIns="79200" rIns="252000" bIns="79200" rtlCol="0" anchor="t">
            <a:spAutoFit/>
          </a:bodyPr>
          <a:lstStyle>
            <a:lvl1pPr algn="l" defTabSz="914400" rtl="0" eaLnBrk="1" latinLnBrk="0" hangingPunct="1">
              <a:spcBef>
                <a:spcPct val="0"/>
              </a:spcBef>
              <a:spcAft>
                <a:spcPts val="0"/>
              </a:spcAft>
              <a:buNone/>
              <a:defRPr sz="3000" kern="1200" baseline="0">
                <a:solidFill>
                  <a:schemeClr val="bg1"/>
                </a:solidFill>
                <a:latin typeface="+mn-lt"/>
                <a:ea typeface="+mj-ea"/>
                <a:cs typeface="+mj-cs"/>
              </a:defRPr>
            </a:lvl1pPr>
          </a:lstStyle>
          <a:p>
            <a:pPr>
              <a:lnSpc>
                <a:spcPct val="90000"/>
              </a:lnSpc>
              <a:spcBef>
                <a:spcPts val="600"/>
              </a:spcBef>
            </a:pPr>
            <a:r>
              <a:rPr lang="de-DE" sz="2000" dirty="0"/>
              <a:t>#5 </a:t>
            </a:r>
            <a:r>
              <a:rPr lang="pl-PL" sz="2000" dirty="0"/>
              <a:t>Szukaj rozwiązań</a:t>
            </a:r>
            <a:endParaRPr lang="de-DE" sz="2000" dirty="0"/>
          </a:p>
        </p:txBody>
      </p:sp>
      <p:sp>
        <p:nvSpPr>
          <p:cNvPr id="8" name="Textfeld 7"/>
          <p:cNvSpPr txBox="1"/>
          <p:nvPr/>
        </p:nvSpPr>
        <p:spPr>
          <a:xfrm>
            <a:off x="433242" y="1916832"/>
            <a:ext cx="3600400" cy="387798"/>
          </a:xfrm>
          <a:prstGeom prst="rect">
            <a:avLst/>
          </a:prstGeom>
          <a:noFill/>
        </p:spPr>
        <p:txBody>
          <a:bodyPr wrap="square" lIns="0" tIns="0" rIns="0" bIns="0" rtlCol="0" anchor="ctr">
            <a:spAutoFit/>
          </a:bodyPr>
          <a:lstStyle/>
          <a:p>
            <a:pPr>
              <a:lnSpc>
                <a:spcPct val="90000"/>
              </a:lnSpc>
              <a:spcBef>
                <a:spcPts val="600"/>
              </a:spcBef>
            </a:pPr>
            <a:r>
              <a:rPr lang="de-DE" sz="2800" dirty="0">
                <a:solidFill>
                  <a:schemeClr val="accent6"/>
                </a:solidFill>
              </a:rPr>
              <a:t>#5 </a:t>
            </a:r>
            <a:r>
              <a:rPr lang="pl-PL" sz="2800" dirty="0">
                <a:solidFill>
                  <a:schemeClr val="accent5"/>
                </a:solidFill>
              </a:rPr>
              <a:t>Szukaj rozwiązań</a:t>
            </a:r>
            <a:r>
              <a:rPr lang="de-DE" sz="2800" dirty="0">
                <a:solidFill>
                  <a:schemeClr val="accent5"/>
                </a:solidFill>
              </a:rPr>
              <a:t> </a:t>
            </a:r>
          </a:p>
        </p:txBody>
      </p:sp>
      <p:sp>
        <p:nvSpPr>
          <p:cNvPr id="9" name="Textfeld 8"/>
          <p:cNvSpPr txBox="1"/>
          <p:nvPr/>
        </p:nvSpPr>
        <p:spPr>
          <a:xfrm>
            <a:off x="3935760" y="1976637"/>
            <a:ext cx="8100900" cy="276999"/>
          </a:xfrm>
          <a:prstGeom prst="rect">
            <a:avLst/>
          </a:prstGeom>
          <a:noFill/>
        </p:spPr>
        <p:txBody>
          <a:bodyPr wrap="square" lIns="0" tIns="0" rIns="0" bIns="0" rtlCol="0" anchor="ctr">
            <a:spAutoFit/>
          </a:bodyPr>
          <a:lstStyle/>
          <a:p>
            <a:r>
              <a:rPr lang="pl-PL" dirty="0"/>
              <a:t>Koncentruj się na rozwiązaniach i drodze do przodu, </a:t>
            </a:r>
            <a:r>
              <a:rPr lang="pl-PL" dirty="0" smtClean="0"/>
              <a:t>a </a:t>
            </a:r>
            <a:r>
              <a:rPr lang="pl-PL" dirty="0"/>
              <a:t>nie na wałkowaniu problemów</a:t>
            </a:r>
            <a:r>
              <a:rPr lang="de-DE" dirty="0"/>
              <a:t>. </a:t>
            </a:r>
          </a:p>
        </p:txBody>
      </p:sp>
      <p:sp>
        <p:nvSpPr>
          <p:cNvPr id="10" name="Wolkenförmige Legende 9"/>
          <p:cNvSpPr/>
          <p:nvPr/>
        </p:nvSpPr>
        <p:spPr>
          <a:xfrm>
            <a:off x="7238175" y="3204630"/>
            <a:ext cx="4439531" cy="2525800"/>
          </a:xfrm>
          <a:prstGeom prst="cloudCallout">
            <a:avLst>
              <a:gd name="adj1" fmla="val 56388"/>
              <a:gd name="adj2" fmla="val 4987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pl-PL" sz="1600" dirty="0"/>
              <a:t>Czy jest jakaś rzecz, która ciągle  Cię nurtuje</a:t>
            </a:r>
            <a:r>
              <a:rPr lang="de-DE" sz="1600" dirty="0"/>
              <a:t>? </a:t>
            </a:r>
            <a:r>
              <a:rPr lang="pl-PL" sz="1600" dirty="0"/>
              <a:t>Co mogłoby być rozwiązaniem</a:t>
            </a:r>
            <a:r>
              <a:rPr lang="de-DE" sz="1600" dirty="0"/>
              <a:t>? </a:t>
            </a:r>
          </a:p>
        </p:txBody>
      </p:sp>
      <p:sp>
        <p:nvSpPr>
          <p:cNvPr id="14" name="Textfeld 13"/>
          <p:cNvSpPr txBox="1"/>
          <p:nvPr/>
        </p:nvSpPr>
        <p:spPr>
          <a:xfrm>
            <a:off x="433242" y="4113076"/>
            <a:ext cx="6562858" cy="624786"/>
          </a:xfrm>
          <a:prstGeom prst="rect">
            <a:avLst/>
          </a:prstGeom>
          <a:noFill/>
        </p:spPr>
        <p:txBody>
          <a:bodyPr wrap="square" lIns="0" tIns="0" rIns="0" bIns="0" rtlCol="0" anchor="ctr">
            <a:spAutoFit/>
          </a:bodyPr>
          <a:lstStyle/>
          <a:p>
            <a:pPr>
              <a:lnSpc>
                <a:spcPct val="90000"/>
              </a:lnSpc>
              <a:spcBef>
                <a:spcPts val="600"/>
              </a:spcBef>
            </a:pPr>
            <a:r>
              <a:rPr lang="pl-PL" sz="1400" dirty="0">
                <a:solidFill>
                  <a:schemeClr val="accent5"/>
                </a:solidFill>
              </a:rPr>
              <a:t>Małe zadanie na zwykły dzień</a:t>
            </a:r>
            <a:r>
              <a:rPr lang="de-DE" sz="1400" dirty="0">
                <a:solidFill>
                  <a:schemeClr val="accent5"/>
                </a:solidFill>
              </a:rPr>
              <a:t>:</a:t>
            </a:r>
          </a:p>
          <a:p>
            <a:r>
              <a:rPr lang="pl-PL" sz="1400" dirty="0">
                <a:solidFill>
                  <a:srgbClr val="4B5564"/>
                </a:solidFill>
              </a:rPr>
              <a:t>Zastanów się, co już od dłuższego czasu nurtuje Cię lub zakłóca Twój spokój. Czasem jest to tylko drobiazg. Rozważ możliwości, które mogłyby pomóc.</a:t>
            </a:r>
            <a:endParaRPr lang="de-DE" sz="1400" dirty="0">
              <a:solidFill>
                <a:srgbClr val="4B5564"/>
              </a:solidFill>
            </a:endParaRPr>
          </a:p>
        </p:txBody>
      </p:sp>
      <p:sp>
        <p:nvSpPr>
          <p:cNvPr id="13" name="Textfeld 12"/>
          <p:cNvSpPr txBox="1"/>
          <p:nvPr/>
        </p:nvSpPr>
        <p:spPr>
          <a:xfrm>
            <a:off x="433243" y="2602521"/>
            <a:ext cx="6274825" cy="1292662"/>
          </a:xfrm>
          <a:prstGeom prst="rect">
            <a:avLst/>
          </a:prstGeom>
          <a:noFill/>
        </p:spPr>
        <p:txBody>
          <a:bodyPr wrap="square" lIns="0" tIns="0" rIns="0" bIns="0" rtlCol="0" anchor="ctr">
            <a:spAutoFit/>
          </a:bodyPr>
          <a:lstStyle/>
          <a:p>
            <a:pPr fontAlgn="base"/>
            <a:r>
              <a:rPr lang="pl-PL" sz="1400" dirty="0"/>
              <a:t>Często pewne rzeczy denerwują nas lub ciągle wałkujemy ten sam problem</a:t>
            </a:r>
            <a:r>
              <a:rPr lang="de-DE" sz="1400" dirty="0"/>
              <a:t>. </a:t>
            </a:r>
            <a:r>
              <a:rPr lang="pl-PL" sz="1400" dirty="0"/>
              <a:t>Gubimy się wtedy w negatywnych myślach, być może czujemy się niezrozumiani, możemy widzieć siebie w roli ofiary</a:t>
            </a:r>
            <a:r>
              <a:rPr lang="de-DE" sz="1400" dirty="0"/>
              <a:t>. </a:t>
            </a:r>
            <a:r>
              <a:rPr lang="pl-PL" sz="1400" dirty="0"/>
              <a:t>W ten sposób tracimy naszą energię. Zamiast tego możemy się zastanowić, czy znajdziemy rozwiązanie</a:t>
            </a:r>
            <a:r>
              <a:rPr lang="de-DE" sz="1400" dirty="0"/>
              <a:t>. </a:t>
            </a:r>
            <a:r>
              <a:rPr lang="pl-PL" sz="1400" dirty="0"/>
              <a:t>Może sami, może z pomocą innych</a:t>
            </a:r>
            <a:r>
              <a:rPr lang="de-DE" sz="1400" dirty="0"/>
              <a:t>. </a:t>
            </a:r>
            <a:r>
              <a:rPr lang="pl-PL" sz="1400" dirty="0"/>
              <a:t>Wiele rzeczy leży poza zakresem naszych wpływów. Wtedy nie powinniśmy się na nie złościć, lecz akceptować je.</a:t>
            </a:r>
            <a:endParaRPr lang="de-DE" sz="1400" dirty="0"/>
          </a:p>
        </p:txBody>
      </p:sp>
      <p:sp>
        <p:nvSpPr>
          <p:cNvPr id="15" name="Rechteck 14"/>
          <p:cNvSpPr/>
          <p:nvPr/>
        </p:nvSpPr>
        <p:spPr>
          <a:xfrm>
            <a:off x="331489" y="4977172"/>
            <a:ext cx="6664611" cy="480131"/>
          </a:xfrm>
          <a:prstGeom prst="rect">
            <a:avLst/>
          </a:prstGeom>
        </p:spPr>
        <p:txBody>
          <a:bodyPr wrap="square">
            <a:spAutoFit/>
          </a:bodyPr>
          <a:lstStyle/>
          <a:p>
            <a:pPr>
              <a:lnSpc>
                <a:spcPct val="90000"/>
              </a:lnSpc>
              <a:spcBef>
                <a:spcPts val="600"/>
              </a:spcBef>
            </a:pPr>
            <a:r>
              <a:rPr lang="pl-PL" sz="1400" i="1" dirty="0">
                <a:solidFill>
                  <a:srgbClr val="4B5564"/>
                </a:solidFill>
              </a:rPr>
              <a:t>Wymień możliwości, które mogłyby pomóc</a:t>
            </a:r>
            <a:r>
              <a:rPr lang="de-DE" sz="1400" i="1" dirty="0">
                <a:solidFill>
                  <a:srgbClr val="4B5564"/>
                </a:solidFill>
              </a:rPr>
              <a:t> (</a:t>
            </a:r>
            <a:r>
              <a:rPr lang="pl-PL" sz="1400" i="1" dirty="0">
                <a:solidFill>
                  <a:srgbClr val="4B5564"/>
                </a:solidFill>
              </a:rPr>
              <a:t>np</a:t>
            </a:r>
            <a:r>
              <a:rPr lang="de-DE" sz="1400" i="1" dirty="0">
                <a:solidFill>
                  <a:srgbClr val="4B5564"/>
                </a:solidFill>
              </a:rPr>
              <a:t>. </a:t>
            </a:r>
            <a:r>
              <a:rPr lang="pl-PL" sz="1400" i="1" dirty="0">
                <a:solidFill>
                  <a:srgbClr val="4B5564"/>
                </a:solidFill>
              </a:rPr>
              <a:t>prośba o pomoc</a:t>
            </a:r>
            <a:r>
              <a:rPr lang="de-DE" sz="1400" i="1" dirty="0">
                <a:solidFill>
                  <a:srgbClr val="4B5564"/>
                </a:solidFill>
              </a:rPr>
              <a:t>, </a:t>
            </a:r>
            <a:r>
              <a:rPr lang="pl-PL" sz="1400" i="1" dirty="0">
                <a:solidFill>
                  <a:srgbClr val="4B5564"/>
                </a:solidFill>
              </a:rPr>
              <a:t>nawiązanie rozmowy</a:t>
            </a:r>
            <a:r>
              <a:rPr lang="de-DE" sz="1400" i="1" dirty="0">
                <a:solidFill>
                  <a:srgbClr val="4B5564"/>
                </a:solidFill>
              </a:rPr>
              <a:t>, </a:t>
            </a:r>
            <a:r>
              <a:rPr lang="pl-PL" sz="1400" i="1" dirty="0">
                <a:solidFill>
                  <a:srgbClr val="4B5564"/>
                </a:solidFill>
              </a:rPr>
              <a:t> sporządzenie listy </a:t>
            </a:r>
            <a:r>
              <a:rPr lang="de-DE" sz="1400" i="1" dirty="0">
                <a:solidFill>
                  <a:srgbClr val="4B5564"/>
                </a:solidFill>
              </a:rPr>
              <a:t>To Do). </a:t>
            </a:r>
          </a:p>
        </p:txBody>
      </p:sp>
      <p:sp>
        <p:nvSpPr>
          <p:cNvPr id="16" name="Rechteck 15"/>
          <p:cNvSpPr/>
          <p:nvPr/>
        </p:nvSpPr>
        <p:spPr>
          <a:xfrm>
            <a:off x="433242" y="5445224"/>
            <a:ext cx="6562858" cy="4468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600"/>
              </a:spcBef>
              <a:spcAft>
                <a:spcPts val="0"/>
              </a:spcAft>
            </a:pPr>
            <a:endParaRPr lang="de-DE" sz="1600" dirty="0">
              <a:ln>
                <a:noFill/>
              </a:ln>
              <a:solidFill>
                <a:schemeClr val="tx1"/>
              </a:solidFill>
            </a:endParaRPr>
          </a:p>
        </p:txBody>
      </p:sp>
      <p:sp>
        <p:nvSpPr>
          <p:cNvPr id="11" name="Textplatzhalter 24"/>
          <p:cNvSpPr txBox="1">
            <a:spLocks/>
          </p:cNvSpPr>
          <p:nvPr/>
        </p:nvSpPr>
        <p:spPr>
          <a:xfrm>
            <a:off x="3308" y="328902"/>
            <a:ext cx="6384032" cy="590834"/>
          </a:xfrm>
          <a:prstGeom prst="rect">
            <a:avLst/>
          </a:prstGeom>
          <a:solidFill>
            <a:schemeClr val="accent5"/>
          </a:solidFill>
        </p:spPr>
        <p:txBody>
          <a:bodyPr vert="horz" wrap="square" lIns="324000" tIns="79200" rIns="252000" bIns="79200" rtlCol="0" anchor="b" anchorCtr="0">
            <a:spAutoFit/>
          </a:bodyPr>
          <a:lstStyle>
            <a:defPPr>
              <a:defRPr lang="en-US"/>
            </a:defPPr>
            <a:lvl1pPr>
              <a:spcBef>
                <a:spcPct val="0"/>
              </a:spcBef>
              <a:buNone/>
              <a:defRPr sz="3600">
                <a:solidFill>
                  <a:schemeClr val="bg1"/>
                </a:solidFill>
                <a:ea typeface="+mj-ea"/>
                <a:cs typeface="+mj-cs"/>
              </a:defRPr>
            </a:lvl1pPr>
          </a:lstStyle>
          <a:p>
            <a:pPr>
              <a:spcBef>
                <a:spcPts val="0"/>
              </a:spcBef>
              <a:spcAft>
                <a:spcPts val="1200"/>
              </a:spcAft>
              <a:buClr>
                <a:srgbClr val="B0BAC4"/>
              </a:buClr>
            </a:pPr>
            <a:r>
              <a:rPr lang="pl-PL" sz="2800" dirty="0">
                <a:latin typeface="TKTypeMedium" panose="020B0606040502020204" pitchFamily="34" charset="0"/>
              </a:rPr>
              <a:t>#howareyou: </a:t>
            </a:r>
            <a:r>
              <a:rPr lang="pl-PL" sz="2800" dirty="0"/>
              <a:t>Pięć dobrych wskazówek</a:t>
            </a:r>
          </a:p>
        </p:txBody>
      </p:sp>
    </p:spTree>
    <p:extLst>
      <p:ext uri="{BB962C8B-B14F-4D97-AF65-F5344CB8AC3E}">
        <p14:creationId xmlns:p14="http://schemas.microsoft.com/office/powerpoint/2010/main" val="21883285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16x9e03112-3f35-4972-a433-d1af116995fe"/>
  <p:tag name="THINKCELLPRESENTATIONDONOTDELETE" val="&lt;?xml version=&quot;1.0&quot; encoding=&quot;UTF-16&quot; standalone=&quot;yes&quot;?&gt;&lt;root reqver=&quot;23045&quot;&gt;&lt;version val=&quot;25153&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2&quot;&gt;&lt;elem m_fUsage=&quot;1.00000000000000000000E+00&quot;&gt;&lt;m_msothmcolidx val=&quot;0&quot;/&gt;&lt;m_rgb r=&quot;00&quot; g=&quot;A0&quot; b=&quot;F5&quot;/&gt;&lt;m_nBrightness val=&quot;0&quot;/&gt;&lt;/elem&gt;&lt;elem m_fUsage=&quot;9.00000000000000022204E-01&quot;&gt;&lt;m_msothmcolidx val=&quot;0&quot;/&gt;&lt;m_rgb r=&quot;00&quot; g=&quot;78&quot; b=&quot;DC&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51125_0940_HWAO_Master January 2016">
  <a:themeElements>
    <a:clrScheme name="thyssenkrupp">
      <a:dk1>
        <a:srgbClr val="4B5564"/>
      </a:dk1>
      <a:lt1>
        <a:srgbClr val="FFFFFF"/>
      </a:lt1>
      <a:dk2>
        <a:srgbClr val="B0BAC4"/>
      </a:dk2>
      <a:lt2>
        <a:srgbClr val="78879B"/>
      </a:lt2>
      <a:accent1>
        <a:srgbClr val="D9DEE8"/>
      </a:accent1>
      <a:accent2>
        <a:srgbClr val="003C7D"/>
      </a:accent2>
      <a:accent3>
        <a:srgbClr val="0078DC"/>
      </a:accent3>
      <a:accent4>
        <a:srgbClr val="74C4EF"/>
      </a:accent4>
      <a:accent5>
        <a:srgbClr val="00A0F5"/>
      </a:accent5>
      <a:accent6>
        <a:srgbClr val="FFB400"/>
      </a:accent6>
      <a:hlink>
        <a:srgbClr val="4B5564"/>
      </a:hlink>
      <a:folHlink>
        <a:srgbClr val="9FAAB8"/>
      </a:folHlink>
    </a:clrScheme>
    <a:fontScheme name="tk">
      <a:majorFont>
        <a:latin typeface="TKTypeBold"/>
        <a:ea typeface=""/>
        <a:cs typeface=""/>
      </a:majorFont>
      <a:minorFont>
        <a:latin typeface="TKType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spcBef>
            <a:spcPts val="600"/>
          </a:spcBef>
          <a:spcAft>
            <a:spcPts val="0"/>
          </a:spcAft>
          <a:defRPr sz="1600" dirty="0" err="1" smtClean="0">
            <a:ln>
              <a:noFill/>
            </a:ln>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ctr">
        <a:spAutoFit/>
      </a:bodyPr>
      <a:lstStyle>
        <a:defPPr>
          <a:lnSpc>
            <a:spcPct val="90000"/>
          </a:lnSpc>
          <a:spcBef>
            <a:spcPts val="600"/>
          </a:spcBef>
          <a:defRPr sz="16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B477D3535AE64CB7DD7C01D9E9B489" ma:contentTypeVersion="4" ma:contentTypeDescription="Create a new document." ma:contentTypeScope="" ma:versionID="acb6d3c2f15bb31be666dc29a2ef806c">
  <xsd:schema xmlns:xsd="http://www.w3.org/2001/XMLSchema" xmlns:xs="http://www.w3.org/2001/XMLSchema" xmlns:p="http://schemas.microsoft.com/office/2006/metadata/properties" xmlns:ns1="http://schemas.microsoft.com/sharepoint/v3" targetNamespace="http://schemas.microsoft.com/office/2006/metadata/properties" ma:root="true" ma:fieldsID="431ad7d7fecb97f3f3fd1928f5b2654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ma:readOnly="false">
      <xsd:simpleType>
        <xsd:restriction base="dms:Unknown"/>
      </xsd:simpleType>
    </xsd:element>
    <xsd:element name="PublishingExpirationDate" ma:index="9" nillable="true" ma:displayName="Scheduling End Date" ma:description=""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A0DA52-6A6F-43B0-BAFF-4162A97C47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EBDE8F-F760-4A93-9145-16D1FF2E4D1F}">
  <ds:schemaRefs>
    <ds:schemaRef ds:uri="http://purl.org/dc/dcmitype/"/>
    <ds:schemaRef ds:uri="http://purl.org/dc/elements/1.1/"/>
    <ds:schemaRef ds:uri="http://purl.org/dc/terms/"/>
    <ds:schemaRef ds:uri="http://schemas.openxmlformats.org/package/2006/metadata/core-properties"/>
    <ds:schemaRef ds:uri="http://www.w3.org/XML/1998/namespace"/>
    <ds:schemaRef ds:uri="http://schemas.microsoft.com/office/2006/documentManagement/types"/>
    <ds:schemaRef ds:uri="http://schemas.microsoft.com/sharepoint/v3"/>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599E5F5B-D635-4B9D-8D36-D8946A7208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992</Words>
  <Application>Microsoft Office PowerPoint</Application>
  <PresentationFormat>Breitbild</PresentationFormat>
  <Paragraphs>64</Paragraphs>
  <Slides>7</Slides>
  <Notes>6</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7</vt:i4>
      </vt:variant>
    </vt:vector>
  </HeadingPairs>
  <TitlesOfParts>
    <vt:vector size="12" baseType="lpstr">
      <vt:lpstr>Arial</vt:lpstr>
      <vt:lpstr>Calibri</vt:lpstr>
      <vt:lpstr>TKTypeMedium</vt:lpstr>
      <vt:lpstr>151125_0940_HWAO_Master January 2016</vt:lpstr>
      <vt:lpstr>think-cell Folie</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DPI - Dr. PABST International, München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mal besser drauf Tipps</dc:title>
  <dc:subject>Ü de-pl</dc:subject>
  <dc:creator>Dr. PABST International</dc:creator>
  <cp:lastModifiedBy>Schweda, Berit Lu</cp:lastModifiedBy>
  <cp:revision>939</cp:revision>
  <cp:lastPrinted>2018-01-23T15:25:45Z</cp:lastPrinted>
  <dcterms:created xsi:type="dcterms:W3CDTF">8061-08-24T01:10:10Z</dcterms:created>
  <dcterms:modified xsi:type="dcterms:W3CDTF">2021-04-06T12:17:40Z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0x010100F6B477D3535AE64CB7DD7C01D9E9B489</vt:lpwstr>
  </property>
</Properties>
</file>